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300" r:id="rId13"/>
  </p:sldMasterIdLst>
  <p:sldIdLst>
    <p:sldId id="258" r:id="rId15"/>
    <p:sldId id="293" r:id="rId16"/>
    <p:sldId id="274" r:id="rId17"/>
    <p:sldId id="277" r:id="rId18"/>
    <p:sldId id="278" r:id="rId19"/>
    <p:sldId id="275" r:id="rId20"/>
    <p:sldId id="276" r:id="rId21"/>
    <p:sldId id="272" r:id="rId22"/>
    <p:sldId id="279" r:id="rId23"/>
    <p:sldId id="280" r:id="rId24"/>
    <p:sldId id="281" r:id="rId25"/>
    <p:sldId id="283" r:id="rId26"/>
    <p:sldId id="282" r:id="rId27"/>
    <p:sldId id="289" r:id="rId28"/>
    <p:sldId id="288" r:id="rId29"/>
    <p:sldId id="290" r:id="rId30"/>
    <p:sldId id="294" r:id="rId31"/>
    <p:sldId id="295" r:id="rId32"/>
    <p:sldId id="296" r:id="rId33"/>
    <p:sldId id="297" r:id="rId34"/>
    <p:sldId id="287" r:id="rId35"/>
    <p:sldId id="291" r:id="rId36"/>
    <p:sldId id="292" r:id="rId37"/>
    <p:sldId id="312" r:id="rId38"/>
    <p:sldId id="313" r:id="rId39"/>
    <p:sldId id="315" r:id="rId40"/>
    <p:sldId id="318" r:id="rId41"/>
    <p:sldId id="316" r:id="rId42"/>
    <p:sldId id="314" r:id="rId43"/>
    <p:sldId id="317" r:id="rId44"/>
    <p:sldId id="305" r:id="rId45"/>
    <p:sldId id="303" r:id="rId46"/>
    <p:sldId id="304" r:id="rId47"/>
    <p:sldId id="298" r:id="rId48"/>
    <p:sldId id="302" r:id="rId49"/>
    <p:sldId id="301" r:id="rId50"/>
    <p:sldId id="306" r:id="rId51"/>
    <p:sldId id="307" r:id="rId52"/>
    <p:sldId id="299" r:id="rId53"/>
    <p:sldId id="308" r:id="rId54"/>
    <p:sldId id="309" r:id="rId55"/>
    <p:sldId id="310" r:id="rId56"/>
    <p:sldId id="311" r:id="rId57"/>
    <p:sldId id="284" r:id="rId58"/>
    <p:sldId id="285" r:id="rId59"/>
    <p:sldId id="286" r:id="rId60"/>
    <p:sldId id="273" r:id="rId6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64" d="100"/>
          <a:sy n="64" d="100"/>
        </p:scale>
        <p:origin x="-1392" y="-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slide" Target="slides/slide29.xml"></Relationship><Relationship Id="rId44" Type="http://schemas.openxmlformats.org/officeDocument/2006/relationships/slide" Target="slides/slide30.xml"></Relationship><Relationship Id="rId45" Type="http://schemas.openxmlformats.org/officeDocument/2006/relationships/slide" Target="slides/slide31.xml"></Relationship><Relationship Id="rId46" Type="http://schemas.openxmlformats.org/officeDocument/2006/relationships/slide" Target="slides/slide32.xml"></Relationship><Relationship Id="rId47" Type="http://schemas.openxmlformats.org/officeDocument/2006/relationships/slide" Target="slides/slide33.xml"></Relationship><Relationship Id="rId48" Type="http://schemas.openxmlformats.org/officeDocument/2006/relationships/slide" Target="slides/slide34.xml"></Relationship><Relationship Id="rId49" Type="http://schemas.openxmlformats.org/officeDocument/2006/relationships/slide" Target="slides/slide35.xml"></Relationship><Relationship Id="rId50" Type="http://schemas.openxmlformats.org/officeDocument/2006/relationships/slide" Target="slides/slide36.xml"></Relationship><Relationship Id="rId51" Type="http://schemas.openxmlformats.org/officeDocument/2006/relationships/slide" Target="slides/slide37.xml"></Relationship><Relationship Id="rId52" Type="http://schemas.openxmlformats.org/officeDocument/2006/relationships/slide" Target="slides/slide38.xml"></Relationship><Relationship Id="rId53" Type="http://schemas.openxmlformats.org/officeDocument/2006/relationships/slide" Target="slides/slide39.xml"></Relationship><Relationship Id="rId54" Type="http://schemas.openxmlformats.org/officeDocument/2006/relationships/slide" Target="slides/slide40.xml"></Relationship><Relationship Id="rId55" Type="http://schemas.openxmlformats.org/officeDocument/2006/relationships/slide" Target="slides/slide41.xml"></Relationship><Relationship Id="rId56" Type="http://schemas.openxmlformats.org/officeDocument/2006/relationships/slide" Target="slides/slide42.xml"></Relationship><Relationship Id="rId57" Type="http://schemas.openxmlformats.org/officeDocument/2006/relationships/slide" Target="slides/slide43.xml"></Relationship><Relationship Id="rId58" Type="http://schemas.openxmlformats.org/officeDocument/2006/relationships/slide" Target="slides/slide44.xml"></Relationship><Relationship Id="rId59" Type="http://schemas.openxmlformats.org/officeDocument/2006/relationships/slide" Target="slides/slide45.xml"></Relationship><Relationship Id="rId60" Type="http://schemas.openxmlformats.org/officeDocument/2006/relationships/slide" Target="slides/slide46.xml"></Relationship><Relationship Id="rId61" Type="http://schemas.openxmlformats.org/officeDocument/2006/relationships/slide" Target="slides/slide47.xml"></Relationship><Relationship Id="rId62" Type="http://schemas.openxmlformats.org/officeDocument/2006/relationships/viewProps" Target="viewProps.xml"></Relationship><Relationship Id="rId63" Type="http://schemas.openxmlformats.org/officeDocument/2006/relationships/presProps" Target="presProp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F8166F1F-CE9B-4651-A6AA-CD717754106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30235" cy="452691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955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955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30235" cy="4526915"/>
          </a:xfrm>
        </p:spPr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630" y="2907030"/>
            <a:ext cx="7772400" cy="149987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430"/>
            <a:ext cx="404050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50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430"/>
            <a:ext cx="404177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05" y="4800600"/>
            <a:ext cx="5486400" cy="5670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05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05" y="5367655"/>
            <a:ext cx="5486400" cy="8045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4235" cy="365760"/>
          </a:xfrm>
        </p:spPr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4235" cy="365760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image" Target="../media/image10.png"></Relationship><Relationship Id="rId4" Type="http://schemas.openxmlformats.org/officeDocument/2006/relationships/image" Target="../media/image11.png"></Relationship><Relationship Id="rId5" Type="http://schemas.openxmlformats.org/officeDocument/2006/relationships/image" Target="../media/image12.png"></Relationship><Relationship Id="rId6" Type="http://schemas.openxmlformats.org/officeDocument/2006/relationships/image" Target="../media/image13.png"></Relationship><Relationship Id="rId7" Type="http://schemas.openxmlformats.org/officeDocument/2006/relationships/image" Target="../media/image14.png"></Relationship><Relationship Id="rId8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24732333121.png"></Relationship><Relationship Id="rId5" Type="http://schemas.openxmlformats.org/officeDocument/2006/relationships/image" Target="../media/fImage1912234564.png"></Relationship><Relationship Id="rId6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94892539766.png"></Relationship><Relationship Id="rId5" Type="http://schemas.openxmlformats.org/officeDocument/2006/relationships/image" Target="../media/fImage149562542065.png"></Relationship><Relationship Id="rId6" Type="http://schemas.openxmlformats.org/officeDocument/2006/relationships/slideLayout" Target="../slideLayouts/slideLayout1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292132848348.png"></Relationship><Relationship Id="rId5" Type="http://schemas.openxmlformats.org/officeDocument/2006/relationships/image" Target="../media/fImage172482857658.png"></Relationship><Relationship Id="rId6" Type="http://schemas.openxmlformats.org/officeDocument/2006/relationships/slideLayout" Target="../slideLayouts/slideLayout1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7954622874258.png"></Relationship><Relationship Id="rId5" Type="http://schemas.openxmlformats.org/officeDocument/2006/relationships/slideLayout" Target="../slideLayouts/slideLayout1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756443132545.png"></Relationship><Relationship Id="rId5" Type="http://schemas.openxmlformats.org/officeDocument/2006/relationships/image" Target="../media/fImage1349933143237.png"></Relationship><Relationship Id="rId6" Type="http://schemas.openxmlformats.org/officeDocument/2006/relationships/slideLayout" Target="../slideLayouts/slideLayout1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8414653033445.png"></Relationship><Relationship Id="rId5" Type="http://schemas.openxmlformats.org/officeDocument/2006/relationships/slideLayout" Target="../slideLayouts/slideLayout1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487483252926.png"></Relationship><Relationship Id="rId5" Type="http://schemas.openxmlformats.org/officeDocument/2006/relationships/image" Target="../media/fImage11880853262440.png"></Relationship><Relationship Id="rId6" Type="http://schemas.openxmlformats.org/officeDocument/2006/relationships/slideLayout" Target="../slideLayouts/slideLayout1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1026993693748.png"></Relationship><Relationship Id="rId5" Type="http://schemas.openxmlformats.org/officeDocument/2006/relationships/slideLayout" Target="../slideLayouts/slideLayout1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7986913801528.png"></Relationship><Relationship Id="rId5" Type="http://schemas.openxmlformats.org/officeDocument/2006/relationships/image" Target="../media/fImage9052483819411.png"></Relationship><Relationship Id="rId6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80733943143.png"></Relationship><Relationship Id="rId5" Type="http://schemas.openxmlformats.org/officeDocument/2006/relationships/image" Target="../media/fImage170943953473.png"></Relationship><Relationship Id="rId6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image" Target="../media/image10.png"></Relationship><Relationship Id="rId4" Type="http://schemas.openxmlformats.org/officeDocument/2006/relationships/image" Target="../media/image11.png"></Relationship><Relationship Id="rId5" Type="http://schemas.openxmlformats.org/officeDocument/2006/relationships/image" Target="../media/image12.png"></Relationship><Relationship Id="rId6" Type="http://schemas.openxmlformats.org/officeDocument/2006/relationships/image" Target="../media/image13.png"></Relationship><Relationship Id="rId7" Type="http://schemas.openxmlformats.org/officeDocument/2006/relationships/image" Target="../media/image14.png"></Relationship><Relationship Id="rId8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233754107319.png"></Relationship><Relationship Id="rId5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7574992876865.png"></Relationship><Relationship Id="rId5" Type="http://schemas.openxmlformats.org/officeDocument/2006/relationships/image" Target="../media/fImage3491902847265.png"></Relationship><Relationship Id="rId6" Type="http://schemas.openxmlformats.org/officeDocument/2006/relationships/slideLayout" Target="../slideLayouts/slideLayout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4753973382545.png"></Relationship><Relationship Id="rId5" Type="http://schemas.openxmlformats.org/officeDocument/2006/relationships/image" Target="../media/fImage4712493373237.png"></Relationship><Relationship Id="rId6" Type="http://schemas.openxmlformats.org/officeDocument/2006/relationships/slideLayout" Target="../slideLayouts/slideLayout1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67263513445.png"></Relationship><Relationship Id="rId5" Type="http://schemas.openxmlformats.org/officeDocument/2006/relationships/image" Target="../media/fImage282963522926.png"></Relationship><Relationship Id="rId6" Type="http://schemas.openxmlformats.org/officeDocument/2006/relationships/image" Target="../media/fImage362443552440.png"></Relationship><Relationship Id="rId7" Type="http://schemas.openxmlformats.org/officeDocument/2006/relationships/image" Target="../media/fImage21792354969.png"></Relationship><Relationship Id="rId8" Type="http://schemas.openxmlformats.org/officeDocument/2006/relationships/slideLayout" Target="../slideLayouts/slideLayout1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457457348451.png"></Relationship><Relationship Id="rId5" Type="http://schemas.openxmlformats.org/officeDocument/2006/relationships/image" Target="../media/fImage1603287353242.png"></Relationship><Relationship Id="rId6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image44.png"></Relationship><Relationship Id="rId5" Type="http://schemas.openxmlformats.org/officeDocument/2006/relationships/image" Target="../media/fImage29407578157.png"></Relationship><Relationship Id="rId6" Type="http://schemas.openxmlformats.org/officeDocument/2006/relationships/image" Target="../media/fImage2536609005.png"></Relationship><Relationship Id="rId7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image44.png"></Relationship><Relationship Id="rId5" Type="http://schemas.openxmlformats.org/officeDocument/2006/relationships/image" Target="../media/fImage640488824726.png"></Relationship><Relationship Id="rId6" Type="http://schemas.openxmlformats.org/officeDocument/2006/relationships/image" Target="../media/fImage682218838665.png"></Relationship><Relationship Id="rId7" Type="http://schemas.openxmlformats.org/officeDocument/2006/relationships/image" Target="../media/fImage66898858568.png"></Relationship><Relationship Id="rId8" Type="http://schemas.openxmlformats.org/officeDocument/2006/relationships/image" Target="../media/fImage89498926529.png"></Relationship><Relationship Id="rId9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image44.png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23459031365.png"></Relationship><Relationship Id="rId5" Type="http://schemas.openxmlformats.org/officeDocument/2006/relationships/image" Target="../media/fImage684609024846.png"></Relationship><Relationship Id="rId6" Type="http://schemas.openxmlformats.org/officeDocument/2006/relationships/slideLayout" Target="../slideLayouts/slideLayout1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image44.png"></Relationship><Relationship Id="rId5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5" Type="http://schemas.openxmlformats.org/officeDocument/2006/relationships/image" Target="../media/fImage42163109508.png"></Relationship><Relationship Id="rId6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image44.png"></Relationship><Relationship Id="rId5" Type="http://schemas.openxmlformats.org/officeDocument/2006/relationships/image" Target="../media/fImage474869853938.png"></Relationship><Relationship Id="rId6" Type="http://schemas.openxmlformats.org/officeDocument/2006/relationships/slideLayout" Target="../slideLayouts/slideLayout1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668605388343.png"></Relationship><Relationship Id="rId5" Type="http://schemas.openxmlformats.org/officeDocument/2006/relationships/image" Target="../media/fImage1384515396528.png"></Relationship><Relationship Id="rId6" Type="http://schemas.openxmlformats.org/officeDocument/2006/relationships/image" Target="../media/fImage245185405986.png"></Relationship><Relationship Id="rId7" Type="http://schemas.openxmlformats.org/officeDocument/2006/relationships/slideLayout" Target="../slideLayouts/slideLayout1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5" Type="http://schemas.openxmlformats.org/officeDocument/2006/relationships/image" Target="../media/fImage36545519692.png"></Relationship><Relationship Id="rId6" Type="http://schemas.openxmlformats.org/officeDocument/2006/relationships/image" Target="../media/fImage10900553320.png"></Relationship><Relationship Id="rId7" Type="http://schemas.openxmlformats.org/officeDocument/2006/relationships/image" Target="../media/fImage88215556220.png"></Relationship><Relationship Id="rId8" Type="http://schemas.openxmlformats.org/officeDocument/2006/relationships/slideLayout" Target="../slideLayouts/slideLayout1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image44.png"></Relationship><Relationship Id="rId5" Type="http://schemas.openxmlformats.org/officeDocument/2006/relationships/image" Target="../media/fImage152556032529.png"></Relationship><Relationship Id="rId6" Type="http://schemas.openxmlformats.org/officeDocument/2006/relationships/image" Target="../media/fImage64656048198.png"></Relationship><Relationship Id="rId7" Type="http://schemas.openxmlformats.org/officeDocument/2006/relationships/slideLayout" Target="../slideLayouts/slideLayout1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970224257204.png"></Relationship><Relationship Id="rId5" Type="http://schemas.openxmlformats.org/officeDocument/2006/relationships/image" Target="../media/fImage272554262466.png"></Relationship><Relationship Id="rId6" Type="http://schemas.openxmlformats.org/officeDocument/2006/relationships/slideLayout" Target="../slideLayouts/slideLayout1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image44.png"></Relationship><Relationship Id="rId5" Type="http://schemas.openxmlformats.org/officeDocument/2006/relationships/image" Target="../media/fImage15919519824.png"></Relationship><Relationship Id="rId6" Type="http://schemas.openxmlformats.org/officeDocument/2006/relationships/image" Target="../media/fImage93125213123.png"></Relationship><Relationship Id="rId7" Type="http://schemas.openxmlformats.org/officeDocument/2006/relationships/slideLayout" Target="../slideLayouts/slideLayout1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image44.png"></Relationship><Relationship Id="rId7" Type="http://schemas.openxmlformats.org/officeDocument/2006/relationships/image" Target="../media/fImage124474802215.png"></Relationship><Relationship Id="rId8" Type="http://schemas.openxmlformats.org/officeDocument/2006/relationships/image" Target="../media/fImage58484819027.png"></Relationship><Relationship Id="rId9" Type="http://schemas.openxmlformats.org/officeDocument/2006/relationships/image" Target="../media/fImage9817483181.png"></Relationship><Relationship Id="rId10" Type="http://schemas.openxmlformats.org/officeDocument/2006/relationships/image" Target="../media/fImage28634885361.png"></Relationship><Relationship Id="rId11" Type="http://schemas.openxmlformats.org/officeDocument/2006/relationships/slideLayout" Target="../slideLayouts/slideLayout1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image44.png"></Relationship><Relationship Id="rId5" Type="http://schemas.openxmlformats.org/officeDocument/2006/relationships/image" Target="../media/fImage65036109428.png"></Relationship><Relationship Id="rId6" Type="http://schemas.openxmlformats.org/officeDocument/2006/relationships/image" Target="../media/fImage79076116040.png"></Relationship><Relationship Id="rId7" Type="http://schemas.openxmlformats.org/officeDocument/2006/relationships/image" Target="../media/fImage36545309625.png"></Relationship><Relationship Id="rId8" Type="http://schemas.openxmlformats.org/officeDocument/2006/relationships/slideLayout" Target="../slideLayouts/slideLayout1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fImage5408604354.png"></Relationship><Relationship Id="rId5" Type="http://schemas.openxmlformats.org/officeDocument/2006/relationships/image" Target="../media/fImage39636221753.png"></Relationship><Relationship Id="rId6" Type="http://schemas.openxmlformats.org/officeDocument/2006/relationships/image" Target="../media/fImage26906298564.png"></Relationship><Relationship Id="rId7" Type="http://schemas.openxmlformats.org/officeDocument/2006/relationships/slideLayout" Target="../slideLayouts/slideLayout1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6" Type="http://schemas.openxmlformats.org/officeDocument/2006/relationships/image" Target="../media/fImage3430055003669.png"></Relationship><Relationship Id="rId7" Type="http://schemas.openxmlformats.org/officeDocument/2006/relationships/image" Target="../media/fImage2005715017817.png"></Relationship><Relationship Id="rId8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155741816733.png"></Relationship><Relationship Id="rId5" Type="http://schemas.openxmlformats.org/officeDocument/2006/relationships/image" Target="../media/fImage856391829966.png"></Relationship><Relationship Id="rId6" Type="http://schemas.openxmlformats.org/officeDocument/2006/relationships/slideLayout" Target="../slideLayouts/slideLayout1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fImage5062677354.png"></Relationship><Relationship Id="rId5" Type="http://schemas.openxmlformats.org/officeDocument/2006/relationships/image" Target="../media/fImage19186821753.png"></Relationship><Relationship Id="rId6" Type="http://schemas.openxmlformats.org/officeDocument/2006/relationships/slideLayout" Target="../slideLayouts/slideLayout1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fImage79077118564.png"></Relationship><Relationship Id="rId5" Type="http://schemas.openxmlformats.org/officeDocument/2006/relationships/image" Target="../media/fImage13767128500.png"></Relationship><Relationship Id="rId6" Type="http://schemas.openxmlformats.org/officeDocument/2006/relationships/image" Target="../media/fImage10867134416.png"></Relationship><Relationship Id="rId7" Type="http://schemas.openxmlformats.org/officeDocument/2006/relationships/slideLayout" Target="../slideLayouts/slideLayout1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94117358149.png"></Relationship><Relationship Id="rId5" Type="http://schemas.openxmlformats.org/officeDocument/2006/relationships/image" Target="../media/fImage124597346314.png"></Relationship><Relationship Id="rId6" Type="http://schemas.openxmlformats.org/officeDocument/2006/relationships/slideLayout" Target="../slideLayouts/slideLayout1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fImage45046618451.png"></Relationship><Relationship Id="rId5" Type="http://schemas.openxmlformats.org/officeDocument/2006/relationships/slideLayout" Target="../slideLayouts/slideLayout1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057402962993.png"></Relationship><Relationship Id="rId5" Type="http://schemas.openxmlformats.org/officeDocument/2006/relationships/slideLayout" Target="../slideLayouts/slideLayout1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595423063950.png"></Relationship><Relationship Id="rId5" Type="http://schemas.openxmlformats.org/officeDocument/2006/relationships/slideLayout" Target="../slideLayouts/slideLayout1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9250317442.png"></Relationship><Relationship Id="rId5" Type="http://schemas.openxmlformats.org/officeDocument/2006/relationships/image" Target="../media/fImage278393187790.png"></Relationship><Relationship Id="rId6" Type="http://schemas.openxmlformats.org/officeDocument/2006/relationships/slideLayout" Target="../slideLayouts/slideLayout1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image44.png"></Relationship><Relationship Id="rId5" Type="http://schemas.openxmlformats.org/officeDocument/2006/relationships/image" Target="../media/fImage152971036419.png"></Relationship><Relationship Id="rId6" Type="http://schemas.openxmlformats.org/officeDocument/2006/relationships/image" Target="../media/fImage127191037333.png"></Relationship><Relationship Id="rId7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845471923227.png"></Relationship><Relationship Id="rId5" Type="http://schemas.openxmlformats.org/officeDocument/2006/relationships/image" Target="../media/fImage1319331931048.png"></Relationship><Relationship Id="rId6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3050191727073.png"></Relationship><Relationship Id="rId5" Type="http://schemas.openxmlformats.org/officeDocument/2006/relationships/image" Target="../media/fImage4068301712677.png"></Relationship><Relationship Id="rId6" Type="http://schemas.openxmlformats.org/officeDocument/2006/relationships/slideLayout" Target="../slideLayouts/slideLayout1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5" Type="http://schemas.openxmlformats.org/officeDocument/2006/relationships/image" Target="../media/fImage187741210508.png"></Relationship><Relationship Id="rId6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image" Target="../media/image43.png"></Relationship><Relationship Id="rId4" Type="http://schemas.openxmlformats.org/officeDocument/2006/relationships/image" Target="../media/image44.png"></Relationship><Relationship Id="rId5" Type="http://schemas.openxmlformats.org/officeDocument/2006/relationships/slideLayout" Target="../slideLayouts/slideLayout1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43.png"></Relationship><Relationship Id="rId3" Type="http://schemas.openxmlformats.org/officeDocument/2006/relationships/image" Target="../media/image44.png"></Relationship><Relationship Id="rId4" Type="http://schemas.openxmlformats.org/officeDocument/2006/relationships/image" Target="../media/fImage1599622087217.png"></Relationship><Relationship Id="rId5" Type="http://schemas.openxmlformats.org/officeDocument/2006/relationships/image" Target="../media/fImage110992210253.png"></Relationship><Relationship Id="rId6" Type="http://schemas.openxmlformats.org/officeDocument/2006/relationships/image" Target="../media/fImage136307211848.png"></Relationship><Relationship Id="rId7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460" cy="10285730"/>
            <a:chOff x="0" y="0"/>
            <a:chExt cx="18285460" cy="10285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460" cy="10285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6015" y="-3695700"/>
            <a:ext cx="8983980" cy="20022820"/>
            <a:chOff x="4946015" y="-3695700"/>
            <a:chExt cx="8983980" cy="20022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5400000">
              <a:off x="4946015" y="-3695700"/>
              <a:ext cx="8984615" cy="20023455"/>
            </a:xfrm>
            <a:prstGeom prst="rect"/>
            <a:noFill/>
          </p:spPr>
        </p:pic>
      </p:grpSp>
      <p:sp>
        <p:nvSpPr>
          <p:cNvPr id="8" name="Object 8"/>
          <p:cNvSpPr txBox="1">
            <a:spLocks/>
          </p:cNvSpPr>
          <p:nvPr/>
        </p:nvSpPr>
        <p:spPr>
          <a:xfrm rot="0">
            <a:off x="1189355" y="363220"/>
            <a:ext cx="23862030" cy="27990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8800" spc="2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장진성</a:t>
            </a:r>
            <a:endParaRPr lang="ko-KR" altLang="en-US" sz="88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  <a:p>
            <a:pPr marL="0" indent="0" latinLnBrk="0">
              <a:buFontTx/>
              <a:buNone/>
            </a:pPr>
            <a:r>
              <a:rPr lang="ko-KR" sz="8800" spc="2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DirectX11 포트폴리오</a:t>
            </a:r>
            <a:endParaRPr lang="ko-KR" altLang="en-US" sz="88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38810" y="833120"/>
            <a:ext cx="17008475" cy="8618855"/>
            <a:chOff x="638810" y="833120"/>
            <a:chExt cx="17008475" cy="86188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592195" y="5064125"/>
              <a:ext cx="8618855" cy="157480"/>
              <a:chOff x="-3592195" y="5064125"/>
              <a:chExt cx="8618855" cy="15748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-3592195" y="5064125"/>
                <a:ext cx="8618855" cy="1574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258800" y="5064125"/>
              <a:ext cx="8618855" cy="157480"/>
              <a:chOff x="13258800" y="5064125"/>
              <a:chExt cx="8618855" cy="15748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13258800" y="5064125"/>
                <a:ext cx="8618855" cy="15748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89355" y="7920990"/>
            <a:ext cx="15906750" cy="57150"/>
            <a:chOff x="1189355" y="7920990"/>
            <a:chExt cx="15906750" cy="5715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89355" y="7920990"/>
              <a:ext cx="2856865" cy="57150"/>
              <a:chOff x="1189355" y="7920990"/>
              <a:chExt cx="2856865" cy="5715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9355" y="7920990"/>
                <a:ext cx="2856865" cy="5715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89355" y="7965440"/>
              <a:ext cx="15906750" cy="10160"/>
              <a:chOff x="1189355" y="7965440"/>
              <a:chExt cx="15906750" cy="1016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89355" y="7965440"/>
                <a:ext cx="15906750" cy="1016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762000" y="876300"/>
            <a:ext cx="16764000" cy="11430"/>
            <a:chOff x="762000" y="876300"/>
            <a:chExt cx="16764000" cy="1143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876300"/>
              <a:ext cx="16764635" cy="1206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522605" y="6102350"/>
            <a:ext cx="17117695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인스턴싱에서 같은 메쉬를 사용하는 오브젝트들은 같은 텍스쳐배열을 사용합니다.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N번째 오브젝트의 텍스쳐를 변경했다면, 텍스쳐배열에서 N번째 텍스쳐(Array Slice)를 새 텍스쳐로 수정하는 코드입니다.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5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2615" y="1537970"/>
            <a:ext cx="9810115" cy="4158615"/>
          </a:xfrm>
          <a:prstGeom prst="rect"/>
          <a:noFill/>
        </p:spPr>
      </p:pic>
      <p:pic>
        <p:nvPicPr>
          <p:cNvPr id="1146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914380" y="1593850"/>
            <a:ext cx="3806190" cy="2633980"/>
          </a:xfrm>
          <a:prstGeom prst="rect"/>
          <a:noFill/>
        </p:spPr>
      </p:pic>
      <p:sp>
        <p:nvSpPr>
          <p:cNvPr id="1147" name="텍스트 상자 23"/>
          <p:cNvSpPr txBox="1">
            <a:spLocks/>
          </p:cNvSpPr>
          <p:nvPr/>
        </p:nvSpPr>
        <p:spPr>
          <a:xfrm rot="0">
            <a:off x="10661015" y="4311015"/>
            <a:ext cx="8202295" cy="4318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destIdx가 1이라면 텍스쳐배열의 1번째 ArraySlice를 수정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8" name="텍스트 상자 24"/>
          <p:cNvSpPr txBox="1">
            <a:spLocks/>
          </p:cNvSpPr>
          <p:nvPr/>
        </p:nvSpPr>
        <p:spPr>
          <a:xfrm rot="0">
            <a:off x="11180445" y="1621790"/>
            <a:ext cx="313182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0        1         2        3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9" name="텍스트 상자 27"/>
          <p:cNvSpPr txBox="1">
            <a:spLocks/>
          </p:cNvSpPr>
          <p:nvPr/>
        </p:nvSpPr>
        <p:spPr>
          <a:xfrm rot="0">
            <a:off x="414020" y="181610"/>
            <a:ext cx="1711833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Instancing 코드1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762000" y="848360"/>
            <a:ext cx="16764000" cy="11430"/>
            <a:chOff x="762000" y="848360"/>
            <a:chExt cx="16764000" cy="1143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848360"/>
              <a:ext cx="16764635" cy="1206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762000" y="6213475"/>
            <a:ext cx="7634605" cy="19380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프레임마다 오브젝트의 인스턴싱 데이터를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업데이트 합니다. (위치, 행렬 등)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절두체 선별을 통해 선별 된 오브젝트만 해당 함수를 호출해 업데이트 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 rot="0">
            <a:off x="414020" y="125730"/>
            <a:ext cx="1711833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Instancing 코드1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50" name="그림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4540" y="1161415"/>
            <a:ext cx="7396480" cy="4727575"/>
          </a:xfrm>
          <a:prstGeom prst="rect"/>
          <a:noFill/>
        </p:spPr>
      </p:pic>
      <p:pic>
        <p:nvPicPr>
          <p:cNvPr id="1151" name="그림 3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26805" y="1134745"/>
            <a:ext cx="8799830" cy="4560570"/>
          </a:xfrm>
          <a:prstGeom prst="rect"/>
          <a:noFill/>
        </p:spPr>
      </p:pic>
      <p:cxnSp>
        <p:nvCxnSpPr>
          <p:cNvPr id="1152" name="도형 31"/>
          <p:cNvCxnSpPr/>
          <p:nvPr/>
        </p:nvCxnSpPr>
        <p:spPr>
          <a:xfrm rot="0">
            <a:off x="8451850" y="1094740"/>
            <a:ext cx="635" cy="8466455"/>
          </a:xfrm>
          <a:prstGeom prst="line"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3" name="텍스트 상자 39"/>
          <p:cNvSpPr txBox="1">
            <a:spLocks/>
          </p:cNvSpPr>
          <p:nvPr/>
        </p:nvSpPr>
        <p:spPr>
          <a:xfrm rot="0">
            <a:off x="8750300" y="6201410"/>
            <a:ext cx="8776335" cy="1569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업데이트 한 인스턴싱 데이터들을 이용해 인스턴싱 버퍼에 데이터를 쓰는 함수입니다.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해당 메쉬를 인스턴싱 렌더링할 때 한 번 호출 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762000" y="988060"/>
            <a:ext cx="16764000" cy="11430"/>
            <a:chOff x="762000" y="988060"/>
            <a:chExt cx="16764000" cy="1143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88060"/>
              <a:ext cx="16764635" cy="1206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>
            <a:off x="10321290" y="4572000"/>
            <a:ext cx="7458075" cy="30448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사용자가 클릭 한 뷰포트의 좌표를 입력받고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반직선을 쏴 오브젝트를 선택합니다.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반직선과 오브젝트의 AABB 교차판정을 수행하며,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교체한 오브젝트가 여러 개라면 가장 가까운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오브젝트를 선택하는 함수입니다.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현재 선택된 오브젝트는 AABB를 렌더링합니다.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 rot="0">
            <a:off x="414020" y="265430"/>
            <a:ext cx="17118330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반직선 교차 선택 코드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50" name="그림 4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5650" y="1190625"/>
            <a:ext cx="9372600" cy="8591550"/>
          </a:xfrm>
          <a:prstGeom prst="rect"/>
          <a:noFill/>
        </p:spPr>
      </p:pic>
      <p:pic>
        <p:nvPicPr>
          <p:cNvPr id="1151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17155" y="1193165"/>
            <a:ext cx="10783570" cy="29921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000" cy="11430"/>
            <a:chOff x="762000" y="345440"/>
            <a:chExt cx="16764000" cy="1143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000" cy="1143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8246745"/>
            <a:ext cx="17118330" cy="8318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기하 쉐이더를 이용해 하나의 정점을 사각형으로 확장하고 텍스쳐를 입혀 나무를 구현하였습니다.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평면 사각형이 항상 카메라를 바라보게하여 사용자에게 나무처럼 보이게 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5" name="그림 4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50565" y="982980"/>
            <a:ext cx="11419205" cy="7080250"/>
          </a:xfrm>
          <a:prstGeom prst="rect"/>
          <a:noFill/>
        </p:spPr>
      </p:pic>
      <p:sp>
        <p:nvSpPr>
          <p:cNvPr id="1146" name="텍스트 상자 1"/>
          <p:cNvSpPr txBox="1">
            <a:spLocks/>
          </p:cNvSpPr>
          <p:nvPr/>
        </p:nvSpPr>
        <p:spPr>
          <a:xfrm rot="0">
            <a:off x="153670" y="-31750"/>
            <a:ext cx="2519680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기하쉐이더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635" cy="12065"/>
            <a:chOff x="762000" y="345440"/>
            <a:chExt cx="16764635" cy="1206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635" cy="1206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8246745"/>
            <a:ext cx="17118965" cy="1569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테셀레이션을 이용해 사각형 패치를 분할하였습니다. 카메라와 패치의 거리에 따라 테셀레이션 수준을 조정합니다.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카메라와 가까운 곳이 더 많이 분할되는 것이 나타납니다.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설정한 테셀레이션 계수 N에 따라 패치의 각 변을 최대 2ⁿ만큼 분할합니다.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왼쪽은 계수6, 오른쪽은 계수3을 적용한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7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9860" y="508000"/>
            <a:ext cx="10811510" cy="6887210"/>
          </a:xfrm>
          <a:prstGeom prst="rect"/>
          <a:noFill/>
        </p:spPr>
      </p:pic>
      <p:pic>
        <p:nvPicPr>
          <p:cNvPr id="1148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29600" y="1676400"/>
            <a:ext cx="10019665" cy="6389370"/>
          </a:xfrm>
          <a:prstGeom prst="rect"/>
          <a:noFill/>
        </p:spPr>
      </p:pic>
      <p:sp>
        <p:nvSpPr>
          <p:cNvPr id="1146" name="Rect 0"/>
          <p:cNvSpPr txBox="1">
            <a:spLocks/>
          </p:cNvSpPr>
          <p:nvPr/>
        </p:nvSpPr>
        <p:spPr>
          <a:xfrm rot="0">
            <a:off x="153670" y="-31750"/>
            <a:ext cx="252031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테셀레이션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635" cy="12065"/>
            <a:chOff x="762000" y="345440"/>
            <a:chExt cx="16764635" cy="1206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635" cy="1206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886700"/>
            <a:ext cx="17118965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지형에 최대 5가지의 텍스쳐를 입히고 혼합 하도록 구현했습니다.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BlendMap 텍스쳐의 해당 픽셀 r,g,b,a 색상값을 각 4개의 레이어텍스쳐 기여도로 사용해 보간하여 혼합합니다.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 rot="0">
            <a:off x="153670" y="-31750"/>
            <a:ext cx="3421380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테셀레이션 지형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7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35380" y="817245"/>
            <a:ext cx="14383385" cy="69062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635" cy="12065"/>
            <a:chOff x="762000" y="345440"/>
            <a:chExt cx="16764635" cy="1206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635" cy="1206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997190"/>
            <a:ext cx="17118965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지형의 높이가 저장된 바이너리 파일을 읽어 텍스쳐를 생성하고 높이맵으로 사용하였습니다.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Domain Shader에서 겹선형보간으로 텍스쳐 좌표를 구하고 높이맵의 해당좌표 픽셀값을 높이로 사용합니다.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 rot="0">
            <a:off x="153670" y="-31750"/>
            <a:ext cx="3587750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테셀레이션 지형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7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51090" y="850265"/>
            <a:ext cx="10840085" cy="6896735"/>
          </a:xfrm>
          <a:prstGeom prst="rect"/>
          <a:noFill/>
        </p:spPr>
      </p:pic>
      <p:pic>
        <p:nvPicPr>
          <p:cNvPr id="1148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08"/>
          <a:stretch>
            <a:fillRect/>
          </a:stretch>
        </p:blipFill>
        <p:spPr>
          <a:xfrm rot="0">
            <a:off x="-48895" y="609600"/>
            <a:ext cx="10841990" cy="6934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5270" cy="12700"/>
            <a:chOff x="762000" y="9774555"/>
            <a:chExt cx="16765270" cy="1270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5270" cy="1270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5270" cy="12700"/>
            <a:chOff x="762000" y="345440"/>
            <a:chExt cx="16765270" cy="1270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5270" cy="1270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886700"/>
            <a:ext cx="17119600" cy="12001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Ray Picking을 이용해 마우스 위치에 브러쉬 모양을 그립니다.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마우스 좌클릭을 통해 브러쉬 모양에 따라 블랜드맵을 수정합니다.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- 4개의 레이어중 하나를 선택해 그릴 수 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 rot="0">
            <a:off x="153670" y="-31750"/>
            <a:ext cx="5250180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테셀레이션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블랜드맵 수정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7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6265" y="1080770"/>
            <a:ext cx="16833215" cy="6457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5270" cy="12700"/>
            <a:chOff x="762000" y="9774555"/>
            <a:chExt cx="16765270" cy="1270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5270" cy="1270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5270" cy="12700"/>
            <a:chOff x="762000" y="345440"/>
            <a:chExt cx="16765270" cy="1270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5270" cy="1270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8053070"/>
            <a:ext cx="17119600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마우스 좌클릭을 통해 브러쉬 모양에 따라 높이맵을 수정합니다.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높이맵 상승, 하강을 선택 할 수 있으며 지형을 조절합니다.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>
            <a:off x="153670" y="-31750"/>
            <a:ext cx="525081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테셀레이션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높이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맵 수정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7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202" r="8773"/>
          <a:stretch>
            <a:fillRect/>
          </a:stretch>
        </p:blipFill>
        <p:spPr>
          <a:xfrm rot="0">
            <a:off x="152400" y="928370"/>
            <a:ext cx="9185910" cy="6892290"/>
          </a:xfrm>
          <a:prstGeom prst="rect"/>
          <a:noFill/>
        </p:spPr>
      </p:pic>
      <p:pic>
        <p:nvPicPr>
          <p:cNvPr id="1148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49895" y="527685"/>
            <a:ext cx="10052050" cy="6877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635" cy="12065"/>
            <a:chOff x="762000" y="345440"/>
            <a:chExt cx="16764635" cy="1206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635" cy="1206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5687060"/>
            <a:ext cx="10991215" cy="12001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Ray Picking 으로 얻은 좌표를 중심으로 정사각형의 좌상단,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우하단 점 위치를 구합니다.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구한 두개의 위치를 세계공간에서 Terrain의 HeightMap 좌표로 변환합니다.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 rot="0">
            <a:off x="414020" y="488950"/>
            <a:ext cx="17118330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높이맵 수정 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코드1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50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5810" y="1271905"/>
            <a:ext cx="10027285" cy="4104640"/>
          </a:xfrm>
          <a:prstGeom prst="rect"/>
          <a:noFill/>
        </p:spPr>
      </p:pic>
      <p:pic>
        <p:nvPicPr>
          <p:cNvPr id="1151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526520" y="609600"/>
            <a:ext cx="6000115" cy="6817360"/>
          </a:xfrm>
          <a:prstGeom prst="rect"/>
          <a:noFill/>
        </p:spPr>
      </p:pic>
      <p:cxnSp>
        <p:nvCxnSpPr>
          <p:cNvPr id="1152" name="도형 10"/>
          <p:cNvCxnSpPr/>
          <p:nvPr/>
        </p:nvCxnSpPr>
        <p:spPr>
          <a:xfrm rot="0">
            <a:off x="11291570" y="541020"/>
            <a:ext cx="1270" cy="8992870"/>
          </a:xfrm>
          <a:prstGeom prst="line"/>
          <a:ln w="2857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3" name="텍스트 상자 11"/>
          <p:cNvSpPr txBox="1">
            <a:spLocks/>
          </p:cNvSpPr>
          <p:nvPr/>
        </p:nvSpPr>
        <p:spPr>
          <a:xfrm rot="0">
            <a:off x="11541125" y="7454265"/>
            <a:ext cx="5988685" cy="23069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앞서 구한 사각형의 좌상단, 우하단의 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좌표를 행과 열의 최소,최대치로 사용해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사각형 모양으로 검사하고, 인덱스로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변환해 텍스쳐에 접근합니다.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설정한 비율의 값만큼 높이맵을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상승,하강합니다.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0" y="0"/>
            <a:ext cx="18286095" cy="10286365"/>
            <a:chOff x="0" y="0"/>
            <a:chExt cx="18286095" cy="1028636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0" y="0"/>
              <a:ext cx="18286095" cy="10286365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4958715" y="-3683000"/>
            <a:ext cx="8984615" cy="20023455"/>
            <a:chOff x="4958715" y="-3683000"/>
            <a:chExt cx="8984615" cy="2002345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5400000">
              <a:off x="4958715" y="-3683000"/>
              <a:ext cx="8985250" cy="20024090"/>
            </a:xfrm>
            <a:prstGeom prst="rect"/>
            <a:noFill/>
          </p:spPr>
        </p:pic>
      </p:grpSp>
      <p:sp>
        <p:nvSpPr>
          <p:cNvPr id="8" name="Rect 0"/>
          <p:cNvSpPr txBox="1">
            <a:spLocks/>
          </p:cNvSpPr>
          <p:nvPr/>
        </p:nvSpPr>
        <p:spPr>
          <a:xfrm>
            <a:off x="1189355" y="363220"/>
            <a:ext cx="23862665" cy="14452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8800" spc="200">
                <a:solidFill>
                  <a:schemeClr val="bg1"/>
                </a:solidFill>
                <a:latin typeface="SpoqaHanSans-Bold" charset="0"/>
                <a:ea typeface="SpoqaHanSans-Bold" charset="0"/>
                <a:cs typeface="SpoqaHanSans-Bold" charset="0"/>
              </a:rPr>
              <a:t>프로젝트</a:t>
            </a:r>
            <a:r>
              <a:rPr lang="ko-KR" sz="8800" spc="200">
                <a:solidFill>
                  <a:schemeClr val="bg1"/>
                </a:solidFill>
                <a:latin typeface="SpoqaHanSans-Bold" charset="0"/>
                <a:ea typeface="SpoqaHanSans-Bold" charset="0"/>
                <a:cs typeface="SpoqaHanSans-Bold" charset="0"/>
              </a:rPr>
              <a:t> </a:t>
            </a:r>
            <a:r>
              <a:rPr lang="ko-KR" sz="8800" spc="200">
                <a:solidFill>
                  <a:schemeClr val="bg1"/>
                </a:solidFill>
                <a:latin typeface="SpoqaHanSans-Bold" charset="0"/>
                <a:ea typeface="SpoqaHanSans-Bold" charset="0"/>
                <a:cs typeface="SpoqaHanSans-Bold" charset="0"/>
              </a:rPr>
              <a:t>개요</a:t>
            </a:r>
            <a:endParaRPr lang="ko-KR" altLang="en-US" sz="8800">
              <a:solidFill>
                <a:schemeClr val="bg1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grpSp>
        <p:nvGrpSpPr>
          <p:cNvPr id="1003" name="Group 5"/>
          <p:cNvGrpSpPr/>
          <p:nvPr/>
        </p:nvGrpSpPr>
        <p:grpSpPr>
          <a:xfrm rot="0">
            <a:off x="638810" y="833120"/>
            <a:ext cx="17009110" cy="8619490"/>
            <a:chOff x="638810" y="833120"/>
            <a:chExt cx="17009110" cy="8619490"/>
          </a:xfrm>
        </p:grpSpPr>
        <p:grpSp>
          <p:nvGrpSpPr>
            <p:cNvPr id="1004" name="Group 5"/>
            <p:cNvGrpSpPr/>
            <p:nvPr/>
          </p:nvGrpSpPr>
          <p:grpSpPr>
            <a:xfrm rot="0">
              <a:off x="-3592195" y="5064125"/>
              <a:ext cx="8619490" cy="158115"/>
              <a:chOff x="-3592195" y="5064125"/>
              <a:chExt cx="8619490" cy="158115"/>
            </a:xfrm>
          </p:grpSpPr>
          <p:pic>
            <p:nvPicPr>
              <p:cNvPr id="11" name="Picture 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-3592195" y="5064125"/>
                <a:ext cx="8619490" cy="158115"/>
              </a:xfrm>
              <a:prstGeom prst="rect"/>
              <a:noFill/>
            </p:spPr>
          </p:pic>
        </p:grpSp>
        <p:grpSp>
          <p:nvGrpSpPr>
            <p:cNvPr id="1005" name="Group 5"/>
            <p:cNvGrpSpPr/>
            <p:nvPr/>
          </p:nvGrpSpPr>
          <p:grpSpPr>
            <a:xfrm rot="0">
              <a:off x="13258800" y="5064125"/>
              <a:ext cx="8619490" cy="158115"/>
              <a:chOff x="13258800" y="5064125"/>
              <a:chExt cx="8619490" cy="158115"/>
            </a:xfrm>
          </p:grpSpPr>
          <p:pic>
            <p:nvPicPr>
              <p:cNvPr id="14" name="Picture 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-5400000">
                <a:off x="13258800" y="5064125"/>
                <a:ext cx="8619490" cy="158115"/>
              </a:xfrm>
              <a:prstGeom prst="rect"/>
              <a:noFill/>
            </p:spPr>
          </p:pic>
        </p:grpSp>
      </p:grpSp>
      <p:grpSp>
        <p:nvGrpSpPr>
          <p:cNvPr id="1006" name="Group 5"/>
          <p:cNvGrpSpPr/>
          <p:nvPr/>
        </p:nvGrpSpPr>
        <p:grpSpPr>
          <a:xfrm rot="0">
            <a:off x="1189355" y="7920990"/>
            <a:ext cx="15907385" cy="57785"/>
            <a:chOff x="1189355" y="7920990"/>
            <a:chExt cx="15907385" cy="57785"/>
          </a:xfrm>
        </p:grpSpPr>
        <p:grpSp>
          <p:nvGrpSpPr>
            <p:cNvPr id="1007" name="Group 5"/>
            <p:cNvGrpSpPr/>
            <p:nvPr/>
          </p:nvGrpSpPr>
          <p:grpSpPr>
            <a:xfrm rot="0">
              <a:off x="1189355" y="7920990"/>
              <a:ext cx="2857500" cy="57785"/>
              <a:chOff x="1189355" y="7920990"/>
              <a:chExt cx="2857500" cy="57785"/>
            </a:xfrm>
          </p:grpSpPr>
          <p:pic>
            <p:nvPicPr>
              <p:cNvPr id="19" name="Picture 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189355" y="7920990"/>
                <a:ext cx="2857500" cy="57785"/>
              </a:xfrm>
              <a:prstGeom prst="rect"/>
              <a:noFill/>
            </p:spPr>
          </p:pic>
        </p:grpSp>
        <p:grpSp>
          <p:nvGrpSpPr>
            <p:cNvPr id="1008" name="Group 5"/>
            <p:cNvGrpSpPr/>
            <p:nvPr/>
          </p:nvGrpSpPr>
          <p:grpSpPr>
            <a:xfrm rot="0">
              <a:off x="1189355" y="7965440"/>
              <a:ext cx="15907385" cy="10795"/>
              <a:chOff x="1189355" y="7965440"/>
              <a:chExt cx="15907385" cy="10795"/>
            </a:xfrm>
          </p:grpSpPr>
          <p:pic>
            <p:nvPicPr>
              <p:cNvPr id="22" name="Picture "/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0">
                <a:off x="1189355" y="7965440"/>
                <a:ext cx="15907385" cy="10795"/>
              </a:xfrm>
              <a:prstGeom prst="rect"/>
              <a:noFill/>
            </p:spPr>
          </p:pic>
        </p:grpSp>
      </p:grpSp>
      <p:sp>
        <p:nvSpPr>
          <p:cNvPr id="1009" name="텍스트 상자 1"/>
          <p:cNvSpPr txBox="1">
            <a:spLocks/>
          </p:cNvSpPr>
          <p:nvPr/>
        </p:nvSpPr>
        <p:spPr>
          <a:xfrm>
            <a:off x="1195705" y="1945005"/>
            <a:ext cx="23862665" cy="25533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sz="44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ㆍ</a:t>
            </a:r>
            <a:r>
              <a:rPr lang="ko-KR" sz="44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목표</a:t>
            </a:r>
            <a:endParaRPr lang="ko-KR" altLang="en-US" sz="4400" i="0" b="0">
              <a:solidFill>
                <a:srgbClr val="202122"/>
              </a:solidFill>
              <a:latin typeface="sans-serif" charset="0"/>
              <a:ea typeface="sans-serif" charset="0"/>
            </a:endParaRPr>
          </a:p>
          <a:p>
            <a:pPr marL="0" indent="0" latinLnBrk="0">
              <a:buFontTx/>
              <a:buNone/>
            </a:pPr>
            <a:r>
              <a:rPr lang="ko-KR" sz="44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-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유니티를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참고한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컴포넌트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기반의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렌더링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엔진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설계</a:t>
            </a:r>
            <a:endParaRPr lang="ko-KR" altLang="en-US" sz="3600" i="0" b="0">
              <a:solidFill>
                <a:srgbClr val="202122"/>
              </a:solidFill>
              <a:latin typeface="sans-serif" charset="0"/>
              <a:ea typeface="sans-serif" charset="0"/>
            </a:endParaRPr>
          </a:p>
          <a:p>
            <a:pPr marL="0" indent="0" latinLnBrk="0">
              <a:buFontTx/>
              <a:buNone/>
            </a:pP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- 쉐이더를 이용해 게임개발에 필요한 효과들 구현</a:t>
            </a:r>
            <a:endParaRPr lang="ko-KR" altLang="en-US" sz="3600" i="0" b="0">
              <a:solidFill>
                <a:srgbClr val="202122"/>
              </a:solidFill>
              <a:latin typeface="sans-serif" charset="0"/>
              <a:ea typeface="sans-serif" charset="0"/>
            </a:endParaRPr>
          </a:p>
          <a:p>
            <a:pPr marL="0" indent="0" latinLnBrk="0">
              <a:buFontTx/>
              <a:buNone/>
            </a:pP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- 각 기능들을 쉽게 사용할 수 있는 툴을 포함한 자체엔진 개발</a:t>
            </a:r>
            <a:endParaRPr lang="ko-KR" altLang="en-US" sz="3600" i="0" b="0">
              <a:solidFill>
                <a:srgbClr val="202122"/>
              </a:solidFill>
              <a:latin typeface="sans-serif" charset="0"/>
              <a:ea typeface="sans-serif" charset="0"/>
            </a:endParaRPr>
          </a:p>
        </p:txBody>
      </p:sp>
      <p:sp>
        <p:nvSpPr>
          <p:cNvPr id="1010" name="텍스트 상자 2"/>
          <p:cNvSpPr txBox="1">
            <a:spLocks/>
          </p:cNvSpPr>
          <p:nvPr/>
        </p:nvSpPr>
        <p:spPr>
          <a:xfrm>
            <a:off x="1188720" y="4880610"/>
            <a:ext cx="23862665" cy="25533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sz="44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ㆍ</a:t>
            </a:r>
            <a:r>
              <a:rPr lang="ko-KR" sz="44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목적</a:t>
            </a:r>
            <a:endParaRPr lang="ko-KR" altLang="en-US" sz="4400" i="0" b="0">
              <a:solidFill>
                <a:srgbClr val="202122"/>
              </a:solidFill>
              <a:latin typeface="sans-serif" charset="0"/>
              <a:ea typeface="sans-serif" charset="0"/>
            </a:endParaRPr>
          </a:p>
          <a:p>
            <a:pPr marL="0" indent="0" latinLnBrk="0">
              <a:buFontTx/>
              <a:buNone/>
            </a:pPr>
            <a:r>
              <a:rPr lang="ko-KR" sz="44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</a:t>
            </a: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- 각 쉐이더 단계를 활용함으로써 공간과 렌더링파이프라인에 대한 이해</a:t>
            </a:r>
            <a:endParaRPr lang="ko-KR" altLang="en-US" sz="3600" i="0" b="0">
              <a:solidFill>
                <a:srgbClr val="202122"/>
              </a:solidFill>
              <a:latin typeface="sans-serif" charset="0"/>
              <a:ea typeface="sans-serif" charset="0"/>
            </a:endParaRPr>
          </a:p>
          <a:p>
            <a:pPr marL="0" indent="0" latinLnBrk="0">
              <a:buFontTx/>
              <a:buNone/>
            </a:pP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- 상용엔진에서 사용되는 기능들의 원리를 이해</a:t>
            </a:r>
            <a:endParaRPr lang="ko-KR" altLang="en-US" sz="3600" i="0" b="0">
              <a:solidFill>
                <a:srgbClr val="202122"/>
              </a:solidFill>
              <a:latin typeface="sans-serif" charset="0"/>
              <a:ea typeface="sans-serif" charset="0"/>
            </a:endParaRPr>
          </a:p>
          <a:p>
            <a:pPr marL="0" indent="0" latinLnBrk="0">
              <a:buFontTx/>
              <a:buNone/>
            </a:pPr>
            <a:r>
              <a:rPr lang="ko-KR" sz="3600" i="0" b="0">
                <a:solidFill>
                  <a:srgbClr val="202122"/>
                </a:solidFill>
                <a:latin typeface="sans-serif" charset="0"/>
                <a:ea typeface="sans-serif" charset="0"/>
              </a:rPr>
              <a:t> - 프레임워크 설계 경험과 실력향상</a:t>
            </a:r>
            <a:endParaRPr lang="ko-KR" altLang="en-US" sz="3600" i="0" b="0">
              <a:solidFill>
                <a:srgbClr val="202122"/>
              </a:solidFill>
              <a:latin typeface="sans-serif" charset="0"/>
              <a:ea typeface="sans-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>
            <a:off x="762000" y="736600"/>
            <a:ext cx="16764635" cy="12065"/>
            <a:chOff x="762000" y="736600"/>
            <a:chExt cx="16764635" cy="1206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36600"/>
              <a:ext cx="16765270" cy="1270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2364740" y="7976870"/>
            <a:ext cx="13333730" cy="12001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사각형 범위와 마찬가지로 검사하지만, 중심과의 거리가 반지름보다 큰 좌표는 무시함으로써 원 모양으로 수정합니다.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- 2차 함수를 이용해 해당 좌표와 중심과의 거리에 따라 (-x*x) 2차함수 모양으로 상승시킵니다.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 rot="0">
            <a:off x="414020" y="13970"/>
            <a:ext cx="17118965" cy="6477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높이맵 수정 코드2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54" name="그림 13" descr="C:/Users/JS/AppData/Roaming/PolarisOffice/ETemp/2904_23216136/fImage23375410731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170805" y="894080"/>
            <a:ext cx="7811770" cy="70313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635" cy="12065"/>
            <a:chOff x="762000" y="345440"/>
            <a:chExt cx="16764635" cy="1206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635" cy="1206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>
            <a:off x="411480" y="7595870"/>
            <a:ext cx="17118965" cy="12001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그림자맵을 이용해 그림자를 구현한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각 사진의 우측 하단에 매 프레임마다 그림자맵 텍스쳐를 보여주고 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오른쪽 사진은 기하 쉐이더를 이용해 나무의 그림자를 구현하였습니다.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80960" y="480695"/>
            <a:ext cx="10608945" cy="6887210"/>
          </a:xfrm>
          <a:prstGeom prst="rect"/>
          <a:noFill/>
        </p:spPr>
      </p:pic>
      <p:pic>
        <p:nvPicPr>
          <p:cNvPr id="1145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115" y="484505"/>
            <a:ext cx="9124315" cy="5911850"/>
          </a:xfrm>
          <a:prstGeom prst="rect"/>
          <a:noFill/>
        </p:spPr>
      </p:pic>
      <p:sp>
        <p:nvSpPr>
          <p:cNvPr id="1147" name="텍스트 상자 2"/>
          <p:cNvSpPr txBox="1">
            <a:spLocks/>
          </p:cNvSpPr>
          <p:nvPr/>
        </p:nvSpPr>
        <p:spPr>
          <a:xfrm rot="0">
            <a:off x="153670" y="-31750"/>
            <a:ext cx="228663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그림자맵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635" cy="12065"/>
            <a:chOff x="762000" y="345440"/>
            <a:chExt cx="16764635" cy="1206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635" cy="1206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844790"/>
            <a:ext cx="17118965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테셀레이션 지형의 그림자맵을 만들어 실시간 그림자를 구현하였습니다.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왼쪽 사진은 그림자를 적용하지 않은 모습, 오른쪽 사진이 그림자가 적용 된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 rot="0">
            <a:off x="153670" y="-31750"/>
            <a:ext cx="476440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테셀레이션 지형 그림자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8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75245" y="180975"/>
            <a:ext cx="10615295" cy="6802755"/>
          </a:xfrm>
          <a:prstGeom prst="rect"/>
          <a:noFill/>
        </p:spPr>
      </p:pic>
      <p:pic>
        <p:nvPicPr>
          <p:cNvPr id="1147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560" y="1017905"/>
            <a:ext cx="9940290" cy="63119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635" cy="12065"/>
            <a:chOff x="762000" y="345440"/>
            <a:chExt cx="16764635" cy="1206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635" cy="1206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135255" y="7478395"/>
            <a:ext cx="8194040" cy="230759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오브젝트가 생성될 때마다 모든 오브젝트를 포함하는  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경계구를 생성하였습니다.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모든 오브젝트의 AABB 정점을 검사해 최소정점과   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최대정점을 구하고, 두 정점의 중점과 거리를 지름으로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사용해 경계구를 생성하였습니다.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>
            <a:off x="153670" y="-31750"/>
            <a:ext cx="4765040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그림자맵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코드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7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41485" y="608965"/>
            <a:ext cx="8019415" cy="1691640"/>
          </a:xfrm>
          <a:prstGeom prst="rect"/>
          <a:noFill/>
        </p:spPr>
      </p:pic>
      <p:pic>
        <p:nvPicPr>
          <p:cNvPr id="1148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155" y="530225"/>
            <a:ext cx="8562975" cy="6924675"/>
          </a:xfrm>
          <a:prstGeom prst="rect"/>
          <a:noFill/>
        </p:spPr>
      </p:pic>
      <p:sp>
        <p:nvSpPr>
          <p:cNvPr id="1149" name="텍스트 상자 17"/>
          <p:cNvSpPr txBox="1">
            <a:spLocks/>
          </p:cNvSpPr>
          <p:nvPr/>
        </p:nvSpPr>
        <p:spPr>
          <a:xfrm rot="0">
            <a:off x="9335770" y="2582545"/>
            <a:ext cx="8193405" cy="1569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평행광은 방향만을 가지고 있기때문에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(경계구 중심 + (경계구지름 * -평행광방향)을 위치로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사용하고, 평행광의 위치와 경계구 중심을 바라보는 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점으로 이용해 광원 시야행렬을 만들었습니다.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51" name="그림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99645" y="4447540"/>
            <a:ext cx="5844540" cy="3742690"/>
          </a:xfrm>
          <a:prstGeom prst="rect"/>
          <a:noFill/>
        </p:spPr>
      </p:pic>
      <p:pic>
        <p:nvPicPr>
          <p:cNvPr id="1150" name="그림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39200" y="4364355"/>
            <a:ext cx="5452110" cy="3460750"/>
          </a:xfrm>
          <a:prstGeom prst="rect"/>
          <a:noFill/>
        </p:spPr>
      </p:pic>
      <p:cxnSp>
        <p:nvCxnSpPr>
          <p:cNvPr id="1152" name="도형 20"/>
          <p:cNvCxnSpPr/>
          <p:nvPr/>
        </p:nvCxnSpPr>
        <p:spPr>
          <a:xfrm rot="0">
            <a:off x="8742680" y="720725"/>
            <a:ext cx="635" cy="8687435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도형 22"/>
          <p:cNvCxnSpPr/>
          <p:nvPr/>
        </p:nvCxnSpPr>
        <p:spPr>
          <a:xfrm rot="0">
            <a:off x="8880475" y="4239895"/>
            <a:ext cx="9200515" cy="635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4" name="텍스트 상자 24"/>
          <p:cNvSpPr txBox="1">
            <a:spLocks/>
          </p:cNvSpPr>
          <p:nvPr/>
        </p:nvSpPr>
        <p:spPr>
          <a:xfrm rot="0">
            <a:off x="9328785" y="8331835"/>
            <a:ext cx="8194040" cy="8318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새로운 오브젝트가 추가되면 모든 오브젝트를 포함하는    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그림자맵이 그려지는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5270" cy="12700"/>
            <a:chOff x="762000" y="9774555"/>
            <a:chExt cx="16765270" cy="1270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5270" cy="1270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5270" cy="12700"/>
            <a:chOff x="762000" y="345440"/>
            <a:chExt cx="16765270" cy="1270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5270" cy="1270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442835"/>
            <a:ext cx="17119600" cy="12001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오브젝트를 선택했을 때 세계공간 기준으로 XYZ축 방향의 막대를 렌더링 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마우스로 막대를 드래그하면 각 축의 방향으로 오브젝트를 이동 시킬 수 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위 사진은 빈 오브젝트의 Light 컴포넌트를 추가 해 Point Light를 이동시킨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 rot="0">
            <a:off x="153670" y="-31750"/>
            <a:ext cx="4765040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MoveTool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7" name="그림 7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0495" y="699770"/>
            <a:ext cx="10478135" cy="6144260"/>
          </a:xfrm>
          <a:prstGeom prst="rect"/>
          <a:noFill/>
        </p:spPr>
      </p:pic>
      <p:pic>
        <p:nvPicPr>
          <p:cNvPr id="1148" name="그림 7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27265" y="1094105"/>
            <a:ext cx="10449560" cy="6020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762000" y="762000"/>
            <a:ext cx="16764000" cy="11430"/>
            <a:chOff x="762000" y="762000"/>
            <a:chExt cx="16764000" cy="1143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4000" cy="11430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762000"/>
            <a:ext cx="16764000" cy="11430"/>
            <a:chOff x="762000" y="762000"/>
            <a:chExt cx="16764000" cy="1143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4000" cy="11430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659765" y="-1270"/>
            <a:ext cx="6576060" cy="9842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MoveTool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 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렌더링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10654030" y="319405"/>
            <a:ext cx="6957695" cy="341630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파란색은 클래스명 / </a:t>
            </a: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검정색은 멤버변수</a:t>
            </a: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 / </a:t>
            </a: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초록색은 멤버함수 입니다.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 rot="0">
            <a:off x="7382510" y="1476375"/>
            <a:ext cx="8326120" cy="27997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mVB 버퍼에 y축막대 모양 메쉬의 정점을 저장합니다. (불변)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mInstanceBuffer 버퍼에 세계행렬, 색상 정보를 저장합니다.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총 3개의 축을 렌더링 하므로 3개의 행렬과 색상이 필요합니다.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행렬은 매 프레임 업데이트 됩니다.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정점버퍼는 0번슬롯에 mVB, 1번슬롯에 mInstanceBuffer를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사용합니다.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 rot="0">
            <a:off x="1134110" y="1480185"/>
            <a:ext cx="4199255" cy="101536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MoveTool</a:t>
            </a: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Renderer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ID3D11Buffer*</a:t>
            </a: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mVB;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ID3D11Buffer*</a:t>
            </a: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mInstanceBuffer;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50" name="그림 7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79500" y="2864485"/>
            <a:ext cx="4180840" cy="1579245"/>
          </a:xfrm>
          <a:prstGeom prst="rect"/>
          <a:noFill/>
        </p:spPr>
      </p:pic>
      <p:pic>
        <p:nvPicPr>
          <p:cNvPr id="1151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16980" y="1472565"/>
            <a:ext cx="468630" cy="2861310"/>
          </a:xfrm>
          <a:prstGeom prst="rect"/>
          <a:noFill/>
        </p:spPr>
      </p:pic>
      <p:cxnSp>
        <p:nvCxnSpPr>
          <p:cNvPr id="1152" name="도형 3"/>
          <p:cNvCxnSpPr/>
          <p:nvPr/>
        </p:nvCxnSpPr>
        <p:spPr>
          <a:xfrm rot="0">
            <a:off x="4463415" y="1997710"/>
            <a:ext cx="1790700" cy="635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509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53" name="도형 4"/>
          <p:cNvCxnSpPr/>
          <p:nvPr/>
        </p:nvCxnSpPr>
        <p:spPr>
          <a:xfrm rot="0">
            <a:off x="3964305" y="2367915"/>
            <a:ext cx="635" cy="525780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509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54" name="그림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361" t="22714" b="61619"/>
          <a:stretch>
            <a:fillRect/>
          </a:stretch>
        </p:blipFill>
        <p:spPr>
          <a:xfrm rot="0">
            <a:off x="3866515" y="3463925"/>
            <a:ext cx="1387475" cy="312420"/>
          </a:xfrm>
          <a:prstGeom prst="rect"/>
          <a:noFill/>
        </p:spPr>
      </p:pic>
      <p:sp>
        <p:nvSpPr>
          <p:cNvPr id="1156" name="텍스트 상자 115"/>
          <p:cNvSpPr txBox="1">
            <a:spLocks/>
          </p:cNvSpPr>
          <p:nvPr/>
        </p:nvSpPr>
        <p:spPr>
          <a:xfrm rot="0">
            <a:off x="1085215" y="4853305"/>
            <a:ext cx="12922250" cy="4006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인스턴싱</a:t>
            </a: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버퍼(매</a:t>
            </a: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프레임</a:t>
            </a: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업데이트)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157" name="표 116"/>
          <p:cNvGraphicFramePr>
            <a:graphicFrameLocks noGrp="1"/>
          </p:cNvGraphicFramePr>
          <p:nvPr/>
        </p:nvGraphicFramePr>
        <p:xfrm>
          <a:off x="1080770" y="5283200"/>
          <a:ext cx="12926060" cy="1711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0100"/>
                <a:gridCol w="4173855"/>
                <a:gridCol w="4142105"/>
              </a:tblGrid>
              <a:tr h="171132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rgbClr val="7DCD00"/>
                          </a:solidFill>
                          <a:latin typeface="맑은 고딕" charset="0"/>
                          <a:ea typeface="맑은 고딕" charset="0"/>
                        </a:rPr>
                        <a:t>Y축 데이터</a:t>
                      </a:r>
                      <a:endParaRPr lang="ko-KR" altLang="en-US" sz="1800" kern="1200" i="0" b="1">
                        <a:solidFill>
                          <a:srgbClr val="7DCD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World = Scale * 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            단위행렬 * 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            Translate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Color = (0.0f, 1.0f, 0.0f, 1.0f) = </a:t>
                      </a:r>
                      <a:r>
                        <a:rPr lang="ko-KR" sz="1800" kern="1200" i="0" b="1">
                          <a:solidFill>
                            <a:srgbClr val="7DCD00"/>
                          </a:solidFill>
                          <a:latin typeface="맑은 고딕" charset="0"/>
                          <a:ea typeface="맑은 고딕" charset="0"/>
                        </a:rPr>
                        <a:t>Green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X축 데이터</a:t>
                      </a:r>
                      <a:endParaRPr lang="ko-KR" altLang="en-US" sz="1800" kern="1200" i="0" b="1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World = Scale * 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z축에대해 -90도 회전 * 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Translate 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Color = (1.0f, 0.0f, 0.0f, 1.0f) = </a:t>
                      </a:r>
                      <a:r>
                        <a:rPr lang="ko-KR" sz="1800" kern="1200" i="0" b="1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Red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rgbClr val="0611F2"/>
                          </a:solidFill>
                          <a:latin typeface="맑은 고딕" charset="0"/>
                          <a:ea typeface="맑은 고딕" charset="0"/>
                        </a:rPr>
                        <a:t>Z축 데이터</a:t>
                      </a:r>
                      <a:endParaRPr lang="ko-KR" altLang="en-US" sz="1800" kern="1200" i="0" b="1">
                        <a:solidFill>
                          <a:srgbClr val="0611F2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World = Scale * 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x축에대해 90도 회전 * 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Translate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Color = (0.0f, 0.0f, 1.0f, 1.0f) = </a:t>
                      </a:r>
                      <a:r>
                        <a:rPr lang="ko-KR" sz="1800" kern="1200" i="0" b="1">
                          <a:solidFill>
                            <a:srgbClr val="0611F2"/>
                          </a:solidFill>
                          <a:latin typeface="맑은 고딕" charset="0"/>
                          <a:ea typeface="맑은 고딕" charset="0"/>
                        </a:rPr>
                        <a:t>Blue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1158" name="텍스트 상자 117"/>
          <p:cNvSpPr txBox="1">
            <a:spLocks/>
          </p:cNvSpPr>
          <p:nvPr/>
        </p:nvSpPr>
        <p:spPr>
          <a:xfrm rot="0">
            <a:off x="1081405" y="7089775"/>
            <a:ext cx="8326120" cy="11074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회전 부분은 항상 고정입니다.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매 프레임마다 각 축의 세계행렬을 업데이트하고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인스턴싱 렌더링으로 3개의 축을 한번에 렌더링합니다.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762000" y="762000"/>
            <a:ext cx="16764635" cy="12065"/>
            <a:chOff x="762000" y="762000"/>
            <a:chExt cx="16764635" cy="1206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4635" cy="12065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762000"/>
            <a:ext cx="16764635" cy="12065"/>
            <a:chOff x="762000" y="762000"/>
            <a:chExt cx="16764635" cy="1206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4635" cy="12065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659765" y="-1270"/>
            <a:ext cx="8720455" cy="9842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MoveTool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 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렌더링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 업데이트 코드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1167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78305" y="915670"/>
            <a:ext cx="2974340" cy="2572385"/>
          </a:xfrm>
          <a:prstGeom prst="rect"/>
          <a:noFill/>
        </p:spPr>
      </p:pic>
      <p:pic>
        <p:nvPicPr>
          <p:cNvPr id="1168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53725" y="915670"/>
            <a:ext cx="3639185" cy="2600960"/>
          </a:xfrm>
          <a:prstGeom prst="rect"/>
          <a:noFill/>
        </p:spPr>
      </p:pic>
      <p:sp>
        <p:nvSpPr>
          <p:cNvPr id="1169" name="Rect 0"/>
          <p:cNvSpPr txBox="1">
            <a:spLocks/>
          </p:cNvSpPr>
          <p:nvPr/>
        </p:nvSpPr>
        <p:spPr>
          <a:xfrm rot="0">
            <a:off x="664845" y="3484245"/>
            <a:ext cx="9532620" cy="6522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인스턴싱 버퍼의 world 행렬을 매 프레임마다 업데이트 합니다.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(총 3개)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MoveTool은 항상 세계공간의 xyz축을 표시하기 때문에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오브젝트의 회전,크기와 관련이 없습니다. 따라서 오브젝트의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세계행렬에서 이동변환 부분인 4행 1~3열을 추출합니다.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(Translate 행렬 완료)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y축을 z축에대해 -90도 회전하면 x축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y축을 x축에대해 90도 회전하면 z축이므로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함수내에 static 변수로 선언한 행렬을 사용합니다. 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(Rotation 행렬 완료)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MoveTool을 스크린에서 항상 같은 크기로 렌더링 하기 위한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Scale 값을 구합니다. (Scale 행렬 완료)(뒤에 내용이 있습니다.)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이렇게 구한 행렬을 곱해 세계행렬을 완성합니다.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WorldMatrix = Scale * Rotation * Translate 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pic>
        <p:nvPicPr>
          <p:cNvPr id="1170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6920" y="962025"/>
            <a:ext cx="9413240" cy="2336165"/>
          </a:xfrm>
          <a:prstGeom prst="rect"/>
          <a:noFill/>
        </p:spPr>
      </p:pic>
      <p:sp>
        <p:nvSpPr>
          <p:cNvPr id="1171" name="텍스트 상자 118"/>
          <p:cNvSpPr txBox="1">
            <a:spLocks/>
          </p:cNvSpPr>
          <p:nvPr/>
        </p:nvSpPr>
        <p:spPr>
          <a:xfrm rot="0">
            <a:off x="11665585" y="3488055"/>
            <a:ext cx="6958330" cy="43053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오브젝트의 회전과 관련없이 렌더링되는 모습 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pic>
        <p:nvPicPr>
          <p:cNvPr id="1172" name="그림 1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79915" y="5306695"/>
            <a:ext cx="8739505" cy="2383155"/>
          </a:xfrm>
          <a:prstGeom prst="rect"/>
          <a:noFill/>
        </p:spPr>
      </p:pic>
      <p:cxnSp>
        <p:nvCxnSpPr>
          <p:cNvPr id="1173" name="도형 120"/>
          <p:cNvCxnSpPr/>
          <p:nvPr/>
        </p:nvCxnSpPr>
        <p:spPr>
          <a:xfrm rot="0">
            <a:off x="7301230" y="7011035"/>
            <a:ext cx="2189480" cy="635"/>
          </a:xfrm>
          <a:prstGeom prst="straightConnector1"/>
          <a:ln w="6350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509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762000" y="762000"/>
            <a:ext cx="16765270" cy="12700"/>
            <a:chOff x="762000" y="762000"/>
            <a:chExt cx="16765270" cy="12700"/>
          </a:xfrm>
        </p:grpSpPr>
        <p:pic>
          <p:nvPicPr>
            <p:cNvPr id="3" name="Picture " descr="C:/Users/JS/AppData/Roaming/PolarisOffice/ETemp/2904_23216136/image42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5270" cy="12700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5270" cy="12700"/>
            <a:chOff x="762000" y="9774555"/>
            <a:chExt cx="16765270" cy="12700"/>
          </a:xfrm>
        </p:grpSpPr>
        <p:pic>
          <p:nvPicPr>
            <p:cNvPr id="6" name="Picture " descr="C:/Users/JS/AppData/Roaming/PolarisOffice/ETemp/2904_23216136/image43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5270" cy="1270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762000"/>
            <a:ext cx="16765270" cy="12700"/>
            <a:chOff x="762000" y="762000"/>
            <a:chExt cx="16765270" cy="12700"/>
          </a:xfrm>
        </p:grpSpPr>
        <p:pic>
          <p:nvPicPr>
            <p:cNvPr id="9" name="Picture " descr="C:/Users/JS/AppData/Roaming/PolarisOffice/ETemp/2904_23216136/image44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5270" cy="12700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659765" y="-1270"/>
            <a:ext cx="8721090" cy="9842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MoveTool 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드래그 이동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  <a:p>
            <a:pPr marL="0" indent="0" latinLnBrk="0">
              <a:buFontTx/>
              <a:buNone/>
            </a:pPr>
            <a:endParaRPr lang="ko-KR" altLang="en-US"/>
          </a:p>
        </p:txBody>
      </p:sp>
      <p:grpSp>
        <p:nvGrpSpPr>
          <p:cNvPr id="1220" name="그룹 12"/>
          <p:cNvGrpSpPr/>
          <p:nvPr/>
        </p:nvGrpSpPr>
        <p:grpSpPr>
          <a:xfrm rot="0">
            <a:off x="767080" y="1297940"/>
            <a:ext cx="3113405" cy="1908175"/>
            <a:chOff x="767080" y="1297940"/>
            <a:chExt cx="3113405" cy="1908175"/>
          </a:xfrm>
        </p:grpSpPr>
        <p:sp>
          <p:nvSpPr>
            <p:cNvPr id="1221" name="도형 1"/>
            <p:cNvSpPr>
              <a:spLocks/>
            </p:cNvSpPr>
            <p:nvPr/>
          </p:nvSpPr>
          <p:spPr>
            <a:xfrm rot="0">
              <a:off x="1412875" y="2670810"/>
              <a:ext cx="229235" cy="257175"/>
            </a:xfrm>
            <a:prstGeom prst="ellipse"/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222" name="도형 2"/>
            <p:cNvCxnSpPr/>
            <p:nvPr/>
          </p:nvCxnSpPr>
          <p:spPr>
            <a:xfrm rot="0">
              <a:off x="774700" y="1315720"/>
              <a:ext cx="3103245" cy="1270"/>
            </a:xfrm>
            <a:prstGeom prst="line"/>
            <a:ln w="9525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도형 3"/>
            <p:cNvCxnSpPr/>
            <p:nvPr/>
          </p:nvCxnSpPr>
          <p:spPr>
            <a:xfrm rot="0">
              <a:off x="782955" y="1305560"/>
              <a:ext cx="1270" cy="1896745"/>
            </a:xfrm>
            <a:prstGeom prst="line"/>
            <a:ln w="9525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도형 4"/>
            <p:cNvCxnSpPr/>
            <p:nvPr/>
          </p:nvCxnSpPr>
          <p:spPr>
            <a:xfrm rot="0">
              <a:off x="767080" y="3204845"/>
              <a:ext cx="3103245" cy="1270"/>
            </a:xfrm>
            <a:prstGeom prst="line"/>
            <a:ln w="9525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도형 5"/>
            <p:cNvCxnSpPr/>
            <p:nvPr/>
          </p:nvCxnSpPr>
          <p:spPr>
            <a:xfrm rot="0">
              <a:off x="3879215" y="1297940"/>
              <a:ext cx="1270" cy="1896745"/>
            </a:xfrm>
            <a:prstGeom prst="line"/>
            <a:ln w="9525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7" name="도형 7"/>
            <p:cNvSpPr>
              <a:spLocks/>
            </p:cNvSpPr>
            <p:nvPr/>
          </p:nvSpPr>
          <p:spPr>
            <a:xfrm rot="0">
              <a:off x="3121025" y="1943100"/>
              <a:ext cx="229235" cy="257175"/>
            </a:xfrm>
            <a:prstGeom prst="ellipse"/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230" name="도형 10"/>
            <p:cNvCxnSpPr>
              <a:stCxn id="1221" idx="7"/>
              <a:endCxn id="1227" idx="2"/>
            </p:cNvCxnSpPr>
            <p:nvPr/>
          </p:nvCxnSpPr>
          <p:spPr>
            <a:xfrm rot="0" flipV="1">
              <a:off x="1607820" y="2071370"/>
              <a:ext cx="1513840" cy="637540"/>
            </a:xfrm>
            <a:prstGeom prst="straightConnector1"/>
            <a:ln w="38100" cap="flat" cmpd="sng">
              <a:prstDash/>
              <a:tailEnd type="triangl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3" name="텍스트 상자 15"/>
          <p:cNvSpPr txBox="1">
            <a:spLocks/>
          </p:cNvSpPr>
          <p:nvPr/>
        </p:nvSpPr>
        <p:spPr>
          <a:xfrm rot="0">
            <a:off x="4168775" y="1495425"/>
            <a:ext cx="10128885" cy="15678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저번 프레임의 마우스 위치가 lastMousePos,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이번 프레임의 마우스 위치가 currMousePos때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드래그 한 벡터 </a:t>
            </a:r>
            <a:r>
              <a:rPr lang="ko-KR" sz="2400" b="1">
                <a:solidFill>
                  <a:srgbClr val="FFFF00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dragVector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= 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lastMousePos - currMousePos 가 됩니다.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sp>
        <p:nvSpPr>
          <p:cNvPr id="1234" name="텍스트 상자 16"/>
          <p:cNvSpPr txBox="1">
            <a:spLocks/>
          </p:cNvSpPr>
          <p:nvPr/>
        </p:nvSpPr>
        <p:spPr>
          <a:xfrm rot="0">
            <a:off x="2052955" y="2365375"/>
            <a:ext cx="150495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FFFF00"/>
                </a:solidFill>
                <a:latin typeface="맑은 고딕" charset="0"/>
                <a:ea typeface="맑은 고딕" charset="0"/>
              </a:rPr>
              <a:t>dragVector</a:t>
            </a:r>
            <a:endParaRPr lang="ko-KR" altLang="en-US" sz="2000" b="1">
              <a:solidFill>
                <a:srgbClr val="FFFF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35" name="텍스트 상자 17"/>
          <p:cNvSpPr txBox="1">
            <a:spLocks/>
          </p:cNvSpPr>
          <p:nvPr/>
        </p:nvSpPr>
        <p:spPr>
          <a:xfrm rot="0">
            <a:off x="1207135" y="5784215"/>
            <a:ext cx="2407285" cy="5092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NDC 공간</a:t>
            </a:r>
            <a:endParaRPr lang="ko-KR" altLang="en-US" sz="2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31" name="텍스트 상자 13"/>
          <p:cNvSpPr txBox="1">
            <a:spLocks/>
          </p:cNvSpPr>
          <p:nvPr/>
        </p:nvSpPr>
        <p:spPr>
          <a:xfrm rot="0">
            <a:off x="575310" y="2983865"/>
            <a:ext cx="2279650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lastMousePos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32" name="텍스트 상자 14"/>
          <p:cNvSpPr txBox="1">
            <a:spLocks/>
          </p:cNvSpPr>
          <p:nvPr/>
        </p:nvSpPr>
        <p:spPr>
          <a:xfrm rot="0">
            <a:off x="2261870" y="1076960"/>
            <a:ext cx="2188845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currMousePos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236" name="그룹 39"/>
          <p:cNvGrpSpPr/>
          <p:nvPr/>
        </p:nvGrpSpPr>
        <p:grpSpPr>
          <a:xfrm rot="0">
            <a:off x="816610" y="3799205"/>
            <a:ext cx="3113405" cy="1908175"/>
            <a:chOff x="816610" y="3799205"/>
            <a:chExt cx="3113405" cy="1908175"/>
          </a:xfrm>
        </p:grpSpPr>
        <p:cxnSp>
          <p:nvCxnSpPr>
            <p:cNvPr id="1238" name="도형 29"/>
            <p:cNvCxnSpPr/>
            <p:nvPr/>
          </p:nvCxnSpPr>
          <p:spPr>
            <a:xfrm rot="0">
              <a:off x="824230" y="3816985"/>
              <a:ext cx="3103245" cy="1270"/>
            </a:xfrm>
            <a:prstGeom prst="line"/>
            <a:ln w="9525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도형 30"/>
            <p:cNvCxnSpPr/>
            <p:nvPr/>
          </p:nvCxnSpPr>
          <p:spPr>
            <a:xfrm rot="0">
              <a:off x="832485" y="3806825"/>
              <a:ext cx="1270" cy="1896745"/>
            </a:xfrm>
            <a:prstGeom prst="line"/>
            <a:ln w="9525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도형 31"/>
            <p:cNvCxnSpPr/>
            <p:nvPr/>
          </p:nvCxnSpPr>
          <p:spPr>
            <a:xfrm rot="0">
              <a:off x="816610" y="5706110"/>
              <a:ext cx="3103245" cy="1270"/>
            </a:xfrm>
            <a:prstGeom prst="line"/>
            <a:ln w="9525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1" name="도형 32"/>
            <p:cNvCxnSpPr/>
            <p:nvPr/>
          </p:nvCxnSpPr>
          <p:spPr>
            <a:xfrm rot="0">
              <a:off x="3928745" y="3799205"/>
              <a:ext cx="1270" cy="1896745"/>
            </a:xfrm>
            <a:prstGeom prst="line"/>
            <a:ln w="9525" cap="flat" cmpd="sng">
              <a:prstDash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도형 36"/>
            <p:cNvCxnSpPr/>
            <p:nvPr/>
          </p:nvCxnSpPr>
          <p:spPr>
            <a:xfrm rot="0" flipH="1" flipV="1">
              <a:off x="1403350" y="4194810"/>
              <a:ext cx="1238250" cy="764540"/>
            </a:xfrm>
            <a:prstGeom prst="straightConnector1"/>
            <a:ln w="38100" cap="flat" cmpd="sng">
              <a:prstDash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46" name="텍스트 상자 40"/>
          <p:cNvSpPr txBox="1">
            <a:spLocks/>
          </p:cNvSpPr>
          <p:nvPr/>
        </p:nvSpPr>
        <p:spPr>
          <a:xfrm rot="0">
            <a:off x="1035050" y="5022215"/>
            <a:ext cx="2170430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FFFF00"/>
                </a:solidFill>
                <a:latin typeface="맑은 고딕" charset="0"/>
                <a:ea typeface="맑은 고딕" charset="0"/>
              </a:rPr>
              <a:t>선택된 축의 벡터</a:t>
            </a:r>
            <a:endParaRPr lang="ko-KR" altLang="en-US" sz="2000" b="1">
              <a:solidFill>
                <a:srgbClr val="FFFF00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FFFF00"/>
                </a:solidFill>
                <a:latin typeface="맑은 고딕" charset="0"/>
                <a:ea typeface="맑은 고딕" charset="0"/>
              </a:rPr>
              <a:t>SelectedVector</a:t>
            </a:r>
            <a:endParaRPr lang="ko-KR" altLang="en-US"/>
          </a:p>
        </p:txBody>
      </p:sp>
      <p:sp>
        <p:nvSpPr>
          <p:cNvPr id="1247" name="텍스트 상자 42"/>
          <p:cNvSpPr txBox="1">
            <a:spLocks/>
          </p:cNvSpPr>
          <p:nvPr/>
        </p:nvSpPr>
        <p:spPr>
          <a:xfrm rot="0">
            <a:off x="4162425" y="3837305"/>
            <a:ext cx="10128885" cy="8299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마우스를 클릭한 방향으로 반직선을 쏴 교차판정을 통해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XYZ축 중 선택된 축 </a:t>
            </a:r>
            <a:r>
              <a:rPr lang="ko-KR" sz="2400" b="1">
                <a:solidFill>
                  <a:srgbClr val="FFFF00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SelectedVector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를 찾습니다.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cxnSp>
        <p:nvCxnSpPr>
          <p:cNvPr id="1248" name="도형 43"/>
          <p:cNvCxnSpPr/>
          <p:nvPr/>
        </p:nvCxnSpPr>
        <p:spPr>
          <a:xfrm rot="0" flipH="1" flipV="1">
            <a:off x="1207770" y="7149465"/>
            <a:ext cx="1238250" cy="764540"/>
          </a:xfrm>
          <a:prstGeom prst="straightConnector1"/>
          <a:ln w="63500" cap="flat" cmpd="sng">
            <a:prstDash val="solid"/>
            <a:round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50" name="텍스트 상자 49"/>
          <p:cNvSpPr txBox="1">
            <a:spLocks/>
          </p:cNvSpPr>
          <p:nvPr/>
        </p:nvSpPr>
        <p:spPr>
          <a:xfrm rot="0">
            <a:off x="367030" y="7364730"/>
            <a:ext cx="217043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FFFF00"/>
                </a:solidFill>
                <a:latin typeface="맑은 고딕" charset="0"/>
                <a:ea typeface="맑은 고딕" charset="0"/>
              </a:rPr>
              <a:t>SelectedVector</a:t>
            </a:r>
            <a:endParaRPr lang="ko-KR" altLang="en-US"/>
          </a:p>
        </p:txBody>
      </p:sp>
      <p:sp>
        <p:nvSpPr>
          <p:cNvPr id="1251" name="텍스트 상자 50"/>
          <p:cNvSpPr txBox="1">
            <a:spLocks/>
          </p:cNvSpPr>
          <p:nvPr/>
        </p:nvSpPr>
        <p:spPr>
          <a:xfrm rot="0">
            <a:off x="2320290" y="6995160"/>
            <a:ext cx="2170430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rgbClr val="FFFF00"/>
                </a:solidFill>
                <a:latin typeface="맑은 고딕" charset="0"/>
                <a:ea typeface="맑은 고딕" charset="0"/>
              </a:rPr>
              <a:t>dragVector</a:t>
            </a:r>
            <a:endParaRPr lang="ko-KR" altLang="en-US"/>
          </a:p>
        </p:txBody>
      </p:sp>
      <p:cxnSp>
        <p:nvCxnSpPr>
          <p:cNvPr id="1252" name="도형 52"/>
          <p:cNvCxnSpPr>
            <a:stCxn id="1221" idx="7"/>
            <a:endCxn id="1227" idx="2"/>
          </p:cNvCxnSpPr>
          <p:nvPr/>
        </p:nvCxnSpPr>
        <p:spPr>
          <a:xfrm rot="0" flipV="1">
            <a:off x="1607820" y="2071370"/>
            <a:ext cx="1513840" cy="637540"/>
          </a:xfrm>
          <a:prstGeom prst="straightConnector1"/>
          <a:ln w="38100" cap="flat" cmpd="sng">
            <a:prstDash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3" name="도형 53"/>
          <p:cNvCxnSpPr/>
          <p:nvPr/>
        </p:nvCxnSpPr>
        <p:spPr>
          <a:xfrm rot="0" flipV="1">
            <a:off x="2419350" y="7270115"/>
            <a:ext cx="1513840" cy="637540"/>
          </a:xfrm>
          <a:prstGeom prst="straightConnector1"/>
          <a:ln w="63500" cap="flat" cmpd="sng">
            <a:prstDash val="solid"/>
            <a:round/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5" name="도형 55"/>
          <p:cNvCxnSpPr/>
          <p:nvPr/>
        </p:nvCxnSpPr>
        <p:spPr>
          <a:xfrm rot="0">
            <a:off x="2386965" y="7887970"/>
            <a:ext cx="779780" cy="467360"/>
          </a:xfrm>
          <a:prstGeom prst="straightConnector1"/>
          <a:ln w="63500" cap="flat" cmpd="sng">
            <a:prstDash val="solid"/>
            <a:rou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56" name="텍스트 상자 57"/>
          <p:cNvSpPr txBox="1">
            <a:spLocks/>
          </p:cNvSpPr>
          <p:nvPr/>
        </p:nvSpPr>
        <p:spPr>
          <a:xfrm rot="0">
            <a:off x="1580515" y="8185785"/>
            <a:ext cx="4995545" cy="7080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chemeClr val="accent6">
                    <a:lumMod val="75000"/>
                    <a:lumOff val="0"/>
                  </a:schemeClr>
                </a:solidFill>
              </a:rPr>
              <a:t>MoveVector</a:t>
            </a:r>
            <a:endParaRPr lang="ko-KR" altLang="en-US" sz="2000" b="1">
              <a:solidFill>
                <a:schemeClr val="accent6">
                  <a:lumMod val="75000"/>
                  <a:lumOff val="0"/>
                </a:schemeClr>
              </a:solidFill>
            </a:endParaRPr>
          </a:p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chemeClr val="accent6">
                    <a:lumMod val="75000"/>
                    <a:lumOff val="0"/>
                  </a:schemeClr>
                </a:solidFill>
              </a:rPr>
              <a:t>=  </a:t>
            </a:r>
            <a:r>
              <a:rPr lang="ko-KR" sz="2000" b="1">
                <a:solidFill>
                  <a:srgbClr val="FFFF00"/>
                </a:solidFill>
              </a:rPr>
              <a:t>SelectedVector ∙</a:t>
            </a:r>
            <a:r>
              <a:rPr lang="ko-KR" sz="2000" b="1">
                <a:solidFill>
                  <a:schemeClr val="accent6">
                    <a:lumMod val="75000"/>
                    <a:lumOff val="0"/>
                  </a:schemeClr>
                </a:solidFill>
              </a:rPr>
              <a:t> </a:t>
            </a:r>
            <a:r>
              <a:rPr lang="ko-KR" sz="2000" b="1">
                <a:solidFill>
                  <a:srgbClr val="FFFF00"/>
                </a:solidFill>
              </a:rPr>
              <a:t>dragVector</a:t>
            </a:r>
            <a:r>
              <a:rPr lang="ko-KR" b="1">
                <a:solidFill>
                  <a:srgbClr val="FFFF00"/>
                </a:solidFill>
              </a:rPr>
              <a:t> </a:t>
            </a:r>
            <a:endParaRPr lang="ko-KR" altLang="en-US" b="1">
              <a:solidFill>
                <a:schemeClr val="accent6">
                  <a:lumMod val="75000"/>
                  <a:lumOff val="0"/>
                </a:schemeClr>
              </a:solidFill>
            </a:endParaRPr>
          </a:p>
        </p:txBody>
      </p:sp>
      <p:sp>
        <p:nvSpPr>
          <p:cNvPr id="1257" name="텍스트 상자 58"/>
          <p:cNvSpPr txBox="1">
            <a:spLocks/>
          </p:cNvSpPr>
          <p:nvPr/>
        </p:nvSpPr>
        <p:spPr>
          <a:xfrm rot="0">
            <a:off x="4455795" y="7023100"/>
            <a:ext cx="12151995" cy="15678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FFFF00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dragVector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에서 </a:t>
            </a:r>
            <a:r>
              <a:rPr lang="ko-KR" sz="2400" b="1">
                <a:solidFill>
                  <a:srgbClr val="FFFF00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SelectedVector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방향으로의 벡터 </a:t>
            </a:r>
            <a:r>
              <a:rPr lang="ko-KR" sz="2400" b="1">
                <a:solidFill>
                  <a:schemeClr val="accent6">
                    <a:lumMod val="75000"/>
                    <a:lumOff val="0"/>
                  </a:schemeClr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MoveVector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를 추출합니다.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</a:t>
            </a:r>
            <a:r>
              <a:rPr lang="ko-KR" sz="2400" b="1">
                <a:solidFill>
                  <a:schemeClr val="accent6">
                    <a:lumMod val="75000"/>
                    <a:lumOff val="0"/>
                  </a:schemeClr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MoveVector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= </a:t>
            </a:r>
            <a:r>
              <a:rPr lang="ko-KR" sz="2400" b="1">
                <a:solidFill>
                  <a:srgbClr val="FFFF00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SelectedVector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FFFF00"/>
                </a:solidFill>
              </a:rPr>
              <a:t>∙ </a:t>
            </a:r>
            <a:r>
              <a:rPr lang="ko-KR" b="1">
                <a:solidFill>
                  <a:srgbClr val="FFFF00"/>
                </a:solidFill>
              </a:rPr>
              <a:t> </a:t>
            </a:r>
            <a:r>
              <a:rPr lang="ko-KR" sz="2400" b="1">
                <a:solidFill>
                  <a:srgbClr val="FFFF00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dragVector로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내적을 사용해 구했습니다.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마지막으로 선택된 축의 방향으로 </a:t>
            </a:r>
            <a:r>
              <a:rPr lang="ko-KR" sz="2400" b="1">
                <a:solidFill>
                  <a:schemeClr val="accent6">
                    <a:lumMod val="75000"/>
                    <a:lumOff val="0"/>
                  </a:schemeClr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MoveVector</a:t>
            </a:r>
            <a:r>
              <a:rPr lang="ko-KR" sz="2400" b="1">
                <a:solidFill>
                  <a:schemeClr val="bg1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의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크기만큼 이동시켜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오브젝트를 이동시킵니다.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5905" cy="13335"/>
            <a:chOff x="762000" y="9774555"/>
            <a:chExt cx="16765905" cy="133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5905" cy="1333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5905" cy="13335"/>
            <a:chOff x="762000" y="345440"/>
            <a:chExt cx="16765905" cy="1333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5905" cy="1333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498715"/>
            <a:ext cx="17120235" cy="1569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MoveTool이 카메라의 거리와 상관없이 항상 같은 크기를 유지하도록 한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XYZ축 벡터를 미리 NDC 공간으로 변환시킨 뒤, 미리 정의해 놓은 원하는 크기 AXISSIZE로 조정합니다.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AXISSIZE는 NDC공간을 기준으로 정의 됩니다.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[-1,1]의 범위를 가진 NDC 공간에서 AXISSIZE를 0.5로 설정하면 화면의 4분의1정도 길이를 의미합니다.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 rot="0">
            <a:off x="153670" y="-31750"/>
            <a:ext cx="476567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MoveTool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8" name="그림 1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89725" y="871220"/>
            <a:ext cx="10830560" cy="6458585"/>
          </a:xfrm>
          <a:prstGeom prst="rect"/>
          <a:noFill/>
        </p:spPr>
      </p:pic>
      <p:pic>
        <p:nvPicPr>
          <p:cNvPr id="1147" name="그림 1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415" y="612140"/>
            <a:ext cx="10792460" cy="64585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762000" y="762000"/>
            <a:ext cx="16764635" cy="12065"/>
            <a:chOff x="762000" y="762000"/>
            <a:chExt cx="16764635" cy="1206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4635" cy="12065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762000"/>
            <a:ext cx="16764635" cy="12065"/>
            <a:chOff x="762000" y="762000"/>
            <a:chExt cx="16764635" cy="1206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4635" cy="12065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726440" y="-1270"/>
            <a:ext cx="6576060" cy="9842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MoveTool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 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크기조정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155" name="Rect 0"/>
          <p:cNvSpPr>
            <a:spLocks/>
          </p:cNvSpPr>
          <p:nvPr/>
        </p:nvSpPr>
        <p:spPr>
          <a:xfrm rot="0">
            <a:off x="1462405" y="4021455"/>
            <a:ext cx="209550" cy="20955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6" name="Rect 0"/>
          <p:cNvSpPr txBox="1">
            <a:spLocks/>
          </p:cNvSpPr>
          <p:nvPr/>
        </p:nvSpPr>
        <p:spPr>
          <a:xfrm rot="0">
            <a:off x="762635" y="4335780"/>
            <a:ext cx="1299845" cy="83185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Position(0,0,0)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7" name="Rect 0"/>
          <p:cNvSpPr>
            <a:spLocks/>
          </p:cNvSpPr>
          <p:nvPr/>
        </p:nvSpPr>
        <p:spPr>
          <a:xfrm rot="0">
            <a:off x="2974975" y="4010025"/>
            <a:ext cx="209550" cy="20955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8" name="Rect 0"/>
          <p:cNvSpPr>
            <a:spLocks/>
          </p:cNvSpPr>
          <p:nvPr/>
        </p:nvSpPr>
        <p:spPr>
          <a:xfrm rot="0">
            <a:off x="1450975" y="2624455"/>
            <a:ext cx="209550" cy="20955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9" name="Rect 0"/>
          <p:cNvSpPr>
            <a:spLocks/>
          </p:cNvSpPr>
          <p:nvPr/>
        </p:nvSpPr>
        <p:spPr>
          <a:xfrm rot="0">
            <a:off x="2266315" y="3348355"/>
            <a:ext cx="209550" cy="20955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60" name="Rect 0"/>
          <p:cNvSpPr txBox="1">
            <a:spLocks/>
          </p:cNvSpPr>
          <p:nvPr/>
        </p:nvSpPr>
        <p:spPr>
          <a:xfrm rot="0">
            <a:off x="2600960" y="4338320"/>
            <a:ext cx="988060" cy="83185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x축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(1,0,0)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61" name="Rect 0"/>
          <p:cNvSpPr txBox="1">
            <a:spLocks/>
          </p:cNvSpPr>
          <p:nvPr/>
        </p:nvSpPr>
        <p:spPr>
          <a:xfrm rot="0">
            <a:off x="2531745" y="2759075"/>
            <a:ext cx="988060" cy="83185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z축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(0,0,1)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62" name="Rect 0"/>
          <p:cNvSpPr txBox="1">
            <a:spLocks/>
          </p:cNvSpPr>
          <p:nvPr/>
        </p:nvSpPr>
        <p:spPr>
          <a:xfrm rot="0">
            <a:off x="1076960" y="1664335"/>
            <a:ext cx="988060" cy="83185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y축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(0,1,0)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63" name="Rect 0"/>
          <p:cNvCxnSpPr/>
          <p:nvPr/>
        </p:nvCxnSpPr>
        <p:spPr>
          <a:xfrm rot="0" flipV="1">
            <a:off x="1670050" y="4114165"/>
            <a:ext cx="1306830" cy="13335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4" name="Rect 0"/>
          <p:cNvCxnSpPr/>
          <p:nvPr/>
        </p:nvCxnSpPr>
        <p:spPr>
          <a:xfrm rot="0" flipH="1" flipV="1">
            <a:off x="1555115" y="2832100"/>
            <a:ext cx="13335" cy="1191260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Rect 0"/>
          <p:cNvCxnSpPr/>
          <p:nvPr/>
        </p:nvCxnSpPr>
        <p:spPr>
          <a:xfrm rot="0" flipV="1">
            <a:off x="1640205" y="3526155"/>
            <a:ext cx="657860" cy="527050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6" name="Rect 0"/>
          <p:cNvSpPr txBox="1">
            <a:spLocks/>
          </p:cNvSpPr>
          <p:nvPr/>
        </p:nvSpPr>
        <p:spPr>
          <a:xfrm rot="0">
            <a:off x="1266190" y="5217795"/>
            <a:ext cx="2406650" cy="5086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Local</a:t>
            </a: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공간</a:t>
            </a:r>
            <a:endParaRPr lang="ko-KR" altLang="en-US" sz="2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74" name="그룹 26"/>
          <p:cNvGrpSpPr/>
          <p:nvPr/>
        </p:nvGrpSpPr>
        <p:grpSpPr>
          <a:xfrm rot="0">
            <a:off x="5970905" y="1854200"/>
            <a:ext cx="2773045" cy="2278380"/>
            <a:chOff x="5970905" y="1854200"/>
            <a:chExt cx="2773045" cy="2278380"/>
          </a:xfrm>
        </p:grpSpPr>
        <p:sp>
          <p:nvSpPr>
            <p:cNvPr id="1167" name="도형 19"/>
            <p:cNvSpPr>
              <a:spLocks/>
            </p:cNvSpPr>
            <p:nvPr/>
          </p:nvSpPr>
          <p:spPr>
            <a:xfrm rot="0">
              <a:off x="5989320" y="3835400"/>
              <a:ext cx="335280" cy="297180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68" name="도형 20"/>
            <p:cNvSpPr>
              <a:spLocks/>
            </p:cNvSpPr>
            <p:nvPr/>
          </p:nvSpPr>
          <p:spPr>
            <a:xfrm rot="0">
              <a:off x="8408670" y="3819525"/>
              <a:ext cx="335280" cy="297180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69" name="도형 21"/>
            <p:cNvSpPr>
              <a:spLocks/>
            </p:cNvSpPr>
            <p:nvPr/>
          </p:nvSpPr>
          <p:spPr>
            <a:xfrm rot="0">
              <a:off x="5970905" y="1854200"/>
              <a:ext cx="335280" cy="297180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70" name="도형 22"/>
            <p:cNvSpPr>
              <a:spLocks/>
            </p:cNvSpPr>
            <p:nvPr/>
          </p:nvSpPr>
          <p:spPr>
            <a:xfrm rot="0">
              <a:off x="7275195" y="2880995"/>
              <a:ext cx="335280" cy="297180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171" name="도형 23"/>
            <p:cNvCxnSpPr/>
            <p:nvPr/>
          </p:nvCxnSpPr>
          <p:spPr>
            <a:xfrm rot="0" flipV="1">
              <a:off x="6321425" y="3967480"/>
              <a:ext cx="2090420" cy="19050"/>
            </a:xfrm>
            <a:prstGeom prst="straightConnector1"/>
            <a:ln w="9525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도형 24"/>
            <p:cNvCxnSpPr/>
            <p:nvPr/>
          </p:nvCxnSpPr>
          <p:spPr>
            <a:xfrm rot="0" flipH="1" flipV="1">
              <a:off x="6138545" y="2148840"/>
              <a:ext cx="20320" cy="1689100"/>
            </a:xfrm>
            <a:prstGeom prst="straightConnector1"/>
            <a:ln w="9525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도형 25"/>
            <p:cNvCxnSpPr/>
            <p:nvPr/>
          </p:nvCxnSpPr>
          <p:spPr>
            <a:xfrm rot="0" flipV="1">
              <a:off x="6273800" y="3133725"/>
              <a:ext cx="1051560" cy="746760"/>
            </a:xfrm>
            <a:prstGeom prst="straightConnector1"/>
            <a:ln w="9525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5" name="도형 27"/>
          <p:cNvCxnSpPr/>
          <p:nvPr/>
        </p:nvCxnSpPr>
        <p:spPr>
          <a:xfrm rot="0">
            <a:off x="3905250" y="3437890"/>
            <a:ext cx="1790700" cy="635"/>
          </a:xfrm>
          <a:prstGeom prst="straightConnector1"/>
          <a:ln w="6350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509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76" name="텍스트 상자 28"/>
          <p:cNvSpPr txBox="1">
            <a:spLocks/>
          </p:cNvSpPr>
          <p:nvPr/>
        </p:nvSpPr>
        <p:spPr>
          <a:xfrm rot="0">
            <a:off x="6309995" y="4561840"/>
            <a:ext cx="2406650" cy="5086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World</a:t>
            </a: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공간</a:t>
            </a:r>
            <a:endParaRPr lang="ko-KR" altLang="en-US" sz="2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77" name="도형 29"/>
          <p:cNvCxnSpPr/>
          <p:nvPr/>
        </p:nvCxnSpPr>
        <p:spPr>
          <a:xfrm rot="0">
            <a:off x="9067165" y="3302000"/>
            <a:ext cx="1790700" cy="635"/>
          </a:xfrm>
          <a:prstGeom prst="straightConnector1"/>
          <a:ln w="6350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509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78" name="텍스트 상자 30"/>
          <p:cNvSpPr txBox="1">
            <a:spLocks/>
          </p:cNvSpPr>
          <p:nvPr/>
        </p:nvSpPr>
        <p:spPr>
          <a:xfrm rot="0">
            <a:off x="3851275" y="2550795"/>
            <a:ext cx="2406650" cy="739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1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세계행렬 곱함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1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(Scale은 1고정)</a:t>
            </a:r>
            <a:endParaRPr lang="ko-KR" altLang="en-US" sz="21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9" name="텍스트 상자 31"/>
          <p:cNvSpPr txBox="1">
            <a:spLocks/>
          </p:cNvSpPr>
          <p:nvPr/>
        </p:nvSpPr>
        <p:spPr>
          <a:xfrm rot="0">
            <a:off x="8719820" y="2774315"/>
            <a:ext cx="3137535" cy="416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1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시야,투영행렬 곱함</a:t>
            </a:r>
            <a:endParaRPr lang="ko-KR" altLang="en-US" sz="2100"/>
          </a:p>
        </p:txBody>
      </p:sp>
      <p:grpSp>
        <p:nvGrpSpPr>
          <p:cNvPr id="1184" name="그룹 40"/>
          <p:cNvGrpSpPr/>
          <p:nvPr/>
        </p:nvGrpSpPr>
        <p:grpSpPr>
          <a:xfrm rot="0">
            <a:off x="12357735" y="2918460"/>
            <a:ext cx="1290955" cy="2632075"/>
            <a:chOff x="12357735" y="2918460"/>
            <a:chExt cx="1290955" cy="2632075"/>
          </a:xfrm>
        </p:grpSpPr>
        <p:cxnSp>
          <p:nvCxnSpPr>
            <p:cNvPr id="1180" name="도형 32"/>
            <p:cNvCxnSpPr/>
            <p:nvPr/>
          </p:nvCxnSpPr>
          <p:spPr>
            <a:xfrm rot="0">
              <a:off x="12364085" y="2918460"/>
              <a:ext cx="635" cy="1362710"/>
            </a:xfrm>
            <a:prstGeom prst="line"/>
            <a:ln w="9525" cap="flat" cmpd="sng">
              <a:prstDash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도형 33"/>
            <p:cNvCxnSpPr/>
            <p:nvPr/>
          </p:nvCxnSpPr>
          <p:spPr>
            <a:xfrm rot="0">
              <a:off x="13633450" y="4187825"/>
              <a:ext cx="635" cy="1362710"/>
            </a:xfrm>
            <a:prstGeom prst="line"/>
            <a:ln w="9525" cap="flat" cmpd="sng">
              <a:prstDash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도형 34"/>
            <p:cNvCxnSpPr/>
            <p:nvPr/>
          </p:nvCxnSpPr>
          <p:spPr>
            <a:xfrm rot="0">
              <a:off x="12364085" y="2931795"/>
              <a:ext cx="1284605" cy="1284605"/>
            </a:xfrm>
            <a:prstGeom prst="line"/>
            <a:ln w="9525" cap="flat" cmpd="sng">
              <a:prstDash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도형 35"/>
            <p:cNvCxnSpPr/>
            <p:nvPr/>
          </p:nvCxnSpPr>
          <p:spPr>
            <a:xfrm rot="0">
              <a:off x="12357735" y="4262120"/>
              <a:ext cx="1284605" cy="1284605"/>
            </a:xfrm>
            <a:prstGeom prst="line"/>
            <a:ln w="9525" cap="flat" cmpd="sng">
              <a:prstDash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5" name="도형 41"/>
          <p:cNvCxnSpPr/>
          <p:nvPr/>
        </p:nvCxnSpPr>
        <p:spPr>
          <a:xfrm rot="0" flipV="1">
            <a:off x="11170285" y="908050"/>
            <a:ext cx="2336165" cy="412623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도형 42"/>
          <p:cNvCxnSpPr/>
          <p:nvPr/>
        </p:nvCxnSpPr>
        <p:spPr>
          <a:xfrm rot="0" flipV="1">
            <a:off x="11157585" y="3009900"/>
            <a:ext cx="6149975" cy="202438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도형 44"/>
          <p:cNvCxnSpPr/>
          <p:nvPr/>
        </p:nvCxnSpPr>
        <p:spPr>
          <a:xfrm rot="0">
            <a:off x="11182985" y="5020945"/>
            <a:ext cx="5190490" cy="1116330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89" name="텍스트 상자 46"/>
          <p:cNvSpPr txBox="1">
            <a:spLocks/>
          </p:cNvSpPr>
          <p:nvPr/>
        </p:nvSpPr>
        <p:spPr>
          <a:xfrm rot="0">
            <a:off x="1296035" y="8731885"/>
            <a:ext cx="2406650" cy="5086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NDC</a:t>
            </a: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공간</a:t>
            </a:r>
            <a:endParaRPr lang="ko-KR" altLang="en-US" sz="2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90" name="그룹 54"/>
          <p:cNvGrpSpPr/>
          <p:nvPr/>
        </p:nvGrpSpPr>
        <p:grpSpPr>
          <a:xfrm rot="0">
            <a:off x="13969365" y="1951990"/>
            <a:ext cx="2773045" cy="2278380"/>
            <a:chOff x="13969365" y="1951990"/>
            <a:chExt cx="2773045" cy="2278380"/>
          </a:xfrm>
        </p:grpSpPr>
        <p:sp>
          <p:nvSpPr>
            <p:cNvPr id="1191" name="도형 47"/>
            <p:cNvSpPr>
              <a:spLocks/>
            </p:cNvSpPr>
            <p:nvPr/>
          </p:nvSpPr>
          <p:spPr>
            <a:xfrm rot="0">
              <a:off x="13987780" y="3933190"/>
              <a:ext cx="335280" cy="297180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92" name="도형 48"/>
            <p:cNvSpPr>
              <a:spLocks/>
            </p:cNvSpPr>
            <p:nvPr/>
          </p:nvSpPr>
          <p:spPr>
            <a:xfrm rot="0">
              <a:off x="16407130" y="3917315"/>
              <a:ext cx="335280" cy="297180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93" name="도형 49"/>
            <p:cNvSpPr>
              <a:spLocks/>
            </p:cNvSpPr>
            <p:nvPr/>
          </p:nvSpPr>
          <p:spPr>
            <a:xfrm rot="0">
              <a:off x="13969365" y="1951990"/>
              <a:ext cx="335280" cy="297180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94" name="도형 50"/>
            <p:cNvSpPr>
              <a:spLocks/>
            </p:cNvSpPr>
            <p:nvPr/>
          </p:nvSpPr>
          <p:spPr>
            <a:xfrm rot="0">
              <a:off x="15273655" y="2978785"/>
              <a:ext cx="335280" cy="297180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195" name="도형 51"/>
            <p:cNvCxnSpPr/>
            <p:nvPr/>
          </p:nvCxnSpPr>
          <p:spPr>
            <a:xfrm rot="0" flipV="1">
              <a:off x="14319885" y="4065270"/>
              <a:ext cx="2090420" cy="19050"/>
            </a:xfrm>
            <a:prstGeom prst="straightConnector1"/>
            <a:ln w="9525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도형 52"/>
            <p:cNvCxnSpPr/>
            <p:nvPr/>
          </p:nvCxnSpPr>
          <p:spPr>
            <a:xfrm rot="0" flipH="1" flipV="1">
              <a:off x="14137005" y="2246630"/>
              <a:ext cx="20320" cy="1689100"/>
            </a:xfrm>
            <a:prstGeom prst="straightConnector1"/>
            <a:ln w="9525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도형 53"/>
            <p:cNvCxnSpPr/>
            <p:nvPr/>
          </p:nvCxnSpPr>
          <p:spPr>
            <a:xfrm rot="0" flipV="1">
              <a:off x="14272260" y="3231515"/>
              <a:ext cx="1051560" cy="746760"/>
            </a:xfrm>
            <a:prstGeom prst="straightConnector1"/>
            <a:ln w="9525" cap="flat" cmpd="sng">
              <a:prstDash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8" name="도형 59"/>
          <p:cNvCxnSpPr/>
          <p:nvPr/>
        </p:nvCxnSpPr>
        <p:spPr>
          <a:xfrm rot="0" flipV="1">
            <a:off x="11144250" y="2101850"/>
            <a:ext cx="2984500" cy="297180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99" name="도형 64"/>
          <p:cNvSpPr>
            <a:spLocks/>
          </p:cNvSpPr>
          <p:nvPr/>
        </p:nvSpPr>
        <p:spPr>
          <a:xfrm rot="0">
            <a:off x="13969365" y="1951990"/>
            <a:ext cx="335280" cy="297180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00" name="도형 65"/>
          <p:cNvSpPr>
            <a:spLocks/>
          </p:cNvSpPr>
          <p:nvPr/>
        </p:nvSpPr>
        <p:spPr>
          <a:xfrm rot="0">
            <a:off x="12506960" y="3528060"/>
            <a:ext cx="170180" cy="219710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01" name="도형 68"/>
          <p:cNvCxnSpPr/>
          <p:nvPr/>
        </p:nvCxnSpPr>
        <p:spPr>
          <a:xfrm rot="0" flipV="1">
            <a:off x="11196320" y="3100705"/>
            <a:ext cx="4217035" cy="1946275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02" name="도형 69"/>
          <p:cNvSpPr>
            <a:spLocks/>
          </p:cNvSpPr>
          <p:nvPr/>
        </p:nvSpPr>
        <p:spPr>
          <a:xfrm rot="0">
            <a:off x="13136880" y="4015105"/>
            <a:ext cx="170180" cy="219710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03" name="도형 70"/>
          <p:cNvCxnSpPr/>
          <p:nvPr/>
        </p:nvCxnSpPr>
        <p:spPr>
          <a:xfrm rot="0" flipV="1">
            <a:off x="11182985" y="4099560"/>
            <a:ext cx="5358765" cy="93472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04" name="도형 71"/>
          <p:cNvSpPr>
            <a:spLocks/>
          </p:cNvSpPr>
          <p:nvPr/>
        </p:nvSpPr>
        <p:spPr>
          <a:xfrm rot="0">
            <a:off x="13279120" y="4533900"/>
            <a:ext cx="170180" cy="219710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05" name="도형 72"/>
          <p:cNvCxnSpPr/>
          <p:nvPr/>
        </p:nvCxnSpPr>
        <p:spPr>
          <a:xfrm rot="0" flipV="1">
            <a:off x="11209020" y="4112260"/>
            <a:ext cx="2907030" cy="93472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07" name="텍스트 상자 75"/>
          <p:cNvSpPr txBox="1">
            <a:spLocks/>
          </p:cNvSpPr>
          <p:nvPr/>
        </p:nvSpPr>
        <p:spPr>
          <a:xfrm rot="0">
            <a:off x="12075160" y="5556250"/>
            <a:ext cx="4358005" cy="5092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시야 공간 -&gt; 투영 공간</a:t>
            </a:r>
            <a:endParaRPr lang="ko-KR" altLang="en-US" sz="2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208" name="도형 76"/>
          <p:cNvCxnSpPr/>
          <p:nvPr/>
        </p:nvCxnSpPr>
        <p:spPr>
          <a:xfrm rot="0">
            <a:off x="12364085" y="2931795"/>
            <a:ext cx="1284605" cy="1284605"/>
          </a:xfrm>
          <a:prstGeom prst="line"/>
          <a:ln w="9525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3" name="도형 81"/>
          <p:cNvSpPr>
            <a:spLocks/>
          </p:cNvSpPr>
          <p:nvPr/>
        </p:nvSpPr>
        <p:spPr>
          <a:xfrm rot="0">
            <a:off x="12859385" y="4373245"/>
            <a:ext cx="170180" cy="219710"/>
          </a:xfrm>
          <a:prstGeom prst="ellipse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220" name="그룹 89"/>
          <p:cNvGrpSpPr/>
          <p:nvPr/>
        </p:nvGrpSpPr>
        <p:grpSpPr>
          <a:xfrm rot="0">
            <a:off x="725805" y="6551930"/>
            <a:ext cx="3112770" cy="1907540"/>
            <a:chOff x="725805" y="6551930"/>
            <a:chExt cx="3112770" cy="1907540"/>
          </a:xfrm>
        </p:grpSpPr>
        <p:sp>
          <p:nvSpPr>
            <p:cNvPr id="1206" name="도형 74"/>
            <p:cNvSpPr>
              <a:spLocks/>
            </p:cNvSpPr>
            <p:nvPr/>
          </p:nvSpPr>
          <p:spPr>
            <a:xfrm rot="0">
              <a:off x="2439035" y="7924800"/>
              <a:ext cx="228600" cy="256540"/>
            </a:xfrm>
            <a:prstGeom prst="ellipse"/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209" name="도형 77"/>
            <p:cNvCxnSpPr/>
            <p:nvPr/>
          </p:nvCxnSpPr>
          <p:spPr>
            <a:xfrm rot="0">
              <a:off x="733425" y="6569710"/>
              <a:ext cx="3102610" cy="635"/>
            </a:xfrm>
            <a:prstGeom prst="line"/>
            <a:ln w="9525" cap="flat" cmpd="sng">
              <a:prstDash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도형 78"/>
            <p:cNvCxnSpPr/>
            <p:nvPr/>
          </p:nvCxnSpPr>
          <p:spPr>
            <a:xfrm rot="0">
              <a:off x="741680" y="6559550"/>
              <a:ext cx="635" cy="1896110"/>
            </a:xfrm>
            <a:prstGeom prst="line"/>
            <a:ln w="9525" cap="flat" cmpd="sng">
              <a:prstDash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도형 79"/>
            <p:cNvCxnSpPr/>
            <p:nvPr/>
          </p:nvCxnSpPr>
          <p:spPr>
            <a:xfrm rot="0">
              <a:off x="725805" y="8458835"/>
              <a:ext cx="3102610" cy="635"/>
            </a:xfrm>
            <a:prstGeom prst="line"/>
            <a:ln w="9525" cap="flat" cmpd="sng">
              <a:prstDash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도형 80"/>
            <p:cNvCxnSpPr/>
            <p:nvPr/>
          </p:nvCxnSpPr>
          <p:spPr>
            <a:xfrm rot="0">
              <a:off x="3837940" y="6551930"/>
              <a:ext cx="635" cy="1896110"/>
            </a:xfrm>
            <a:prstGeom prst="line"/>
            <a:ln w="9525" cap="flat" cmpd="sng">
              <a:prstDash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4" name="도형 82"/>
            <p:cNvSpPr>
              <a:spLocks/>
            </p:cNvSpPr>
            <p:nvPr/>
          </p:nvSpPr>
          <p:spPr>
            <a:xfrm rot="0">
              <a:off x="3329940" y="7257415"/>
              <a:ext cx="228600" cy="256540"/>
            </a:xfrm>
            <a:prstGeom prst="ellipse"/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15" name="도형 83"/>
            <p:cNvSpPr>
              <a:spLocks/>
            </p:cNvSpPr>
            <p:nvPr/>
          </p:nvSpPr>
          <p:spPr>
            <a:xfrm rot="0">
              <a:off x="2736215" y="6832600"/>
              <a:ext cx="228600" cy="256540"/>
            </a:xfrm>
            <a:prstGeom prst="ellipse"/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16" name="도형 84"/>
            <p:cNvSpPr>
              <a:spLocks/>
            </p:cNvSpPr>
            <p:nvPr/>
          </p:nvSpPr>
          <p:spPr>
            <a:xfrm rot="0">
              <a:off x="1118235" y="7067550"/>
              <a:ext cx="228600" cy="256540"/>
            </a:xfrm>
            <a:prstGeom prst="ellipse"/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217" name="도형 85"/>
            <p:cNvCxnSpPr>
              <a:endCxn id="1216" idx="5"/>
            </p:cNvCxnSpPr>
            <p:nvPr/>
          </p:nvCxnSpPr>
          <p:spPr>
            <a:xfrm rot="0" flipH="1" flipV="1">
              <a:off x="1312545" y="7285990"/>
              <a:ext cx="1237615" cy="763905"/>
            </a:xfrm>
            <a:prstGeom prst="straightConnector1"/>
            <a:ln w="952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도형 87"/>
            <p:cNvCxnSpPr>
              <a:endCxn id="1215" idx="4"/>
            </p:cNvCxnSpPr>
            <p:nvPr/>
          </p:nvCxnSpPr>
          <p:spPr>
            <a:xfrm rot="0" flipV="1">
              <a:off x="2562860" y="7088505"/>
              <a:ext cx="287655" cy="948055"/>
            </a:xfrm>
            <a:prstGeom prst="straightConnector1"/>
            <a:ln w="952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도형 88"/>
            <p:cNvCxnSpPr>
              <a:endCxn id="1214" idx="3"/>
            </p:cNvCxnSpPr>
            <p:nvPr/>
          </p:nvCxnSpPr>
          <p:spPr>
            <a:xfrm rot="0" flipV="1">
              <a:off x="2549525" y="7475855"/>
              <a:ext cx="814705" cy="588010"/>
            </a:xfrm>
            <a:prstGeom prst="straightConnector1"/>
            <a:ln w="9525" cap="flat" cmpd="sng">
              <a:solidFill>
                <a:schemeClr val="bg1">
                  <a:alpha val="100000"/>
                </a:schemeClr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1" name="텍스트 상자 90"/>
          <p:cNvSpPr txBox="1">
            <a:spLocks/>
          </p:cNvSpPr>
          <p:nvPr/>
        </p:nvSpPr>
        <p:spPr>
          <a:xfrm rot="0">
            <a:off x="8449945" y="4243705"/>
            <a:ext cx="306705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x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2" name="텍스트 상자 91"/>
          <p:cNvSpPr txBox="1">
            <a:spLocks/>
          </p:cNvSpPr>
          <p:nvPr/>
        </p:nvSpPr>
        <p:spPr>
          <a:xfrm rot="0">
            <a:off x="5626100" y="1530985"/>
            <a:ext cx="306705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y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3" name="텍스트 상자 92"/>
          <p:cNvSpPr txBox="1">
            <a:spLocks/>
          </p:cNvSpPr>
          <p:nvPr/>
        </p:nvSpPr>
        <p:spPr>
          <a:xfrm rot="0">
            <a:off x="7566025" y="2348230"/>
            <a:ext cx="306705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z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4" name="텍스트 상자 93"/>
          <p:cNvSpPr txBox="1">
            <a:spLocks/>
          </p:cNvSpPr>
          <p:nvPr/>
        </p:nvSpPr>
        <p:spPr>
          <a:xfrm rot="0">
            <a:off x="4104005" y="6800850"/>
            <a:ext cx="12369800" cy="30435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NDC 공간으로 변환된 4개의 정점을 이용해서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XYZ축을 나타내는 3개의 벡터를 구합니다.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- 3개의 벡터 중 크기가 가장 큰 벡터 maxAxis를 찾습니다.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이 maxAxis의 크기를 d라고 할때, d를 항상 일정한 값으로 유지시켜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카메라 위치와 거리에 관계없이 화면에서 항상 같은크기로 보이게 합니다.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cxnSp>
        <p:nvCxnSpPr>
          <p:cNvPr id="1225" name="도형 94"/>
          <p:cNvCxnSpPr>
            <a:stCxn id="1207" idx="1"/>
          </p:cNvCxnSpPr>
          <p:nvPr/>
        </p:nvCxnSpPr>
        <p:spPr>
          <a:xfrm rot="0" flipH="1">
            <a:off x="4031615" y="5810885"/>
            <a:ext cx="8044180" cy="633730"/>
          </a:xfrm>
          <a:prstGeom prst="straightConnector1"/>
          <a:ln w="6350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117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26" name="텍스트 상자 99"/>
          <p:cNvSpPr txBox="1">
            <a:spLocks/>
          </p:cNvSpPr>
          <p:nvPr/>
        </p:nvSpPr>
        <p:spPr>
          <a:xfrm rot="0">
            <a:off x="7253605" y="5949950"/>
            <a:ext cx="3137535" cy="416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1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동차나누기</a:t>
            </a:r>
            <a:endParaRPr lang="ko-KR" altLang="en-US" sz="2100"/>
          </a:p>
        </p:txBody>
      </p:sp>
      <p:sp>
        <p:nvSpPr>
          <p:cNvPr id="1228" name="텍스트 상자 103"/>
          <p:cNvSpPr txBox="1">
            <a:spLocks/>
          </p:cNvSpPr>
          <p:nvPr/>
        </p:nvSpPr>
        <p:spPr>
          <a:xfrm rot="0">
            <a:off x="1076960" y="7667625"/>
            <a:ext cx="1403985" cy="4006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maxAxis</a:t>
            </a:r>
            <a:endParaRPr lang="ko-KR" altLang="en-US" sz="2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9" name="도형 104"/>
          <p:cNvSpPr>
            <a:spLocks/>
          </p:cNvSpPr>
          <p:nvPr/>
        </p:nvSpPr>
        <p:spPr>
          <a:xfrm rot="1860000">
            <a:off x="1244600" y="7419340"/>
            <a:ext cx="1316990" cy="434340"/>
          </a:xfrm>
          <a:prstGeom prst="arc">
            <a:avLst>
              <a:gd name="adj1" fmla="val 10936531"/>
              <a:gd name="adj2" fmla="val 0"/>
            </a:avLst>
          </a:prstGeom>
          <a:ln w="25400" cap="flat" cmpd="sng">
            <a:solidFill>
              <a:srgbClr val="FFFF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30" name="텍스트 상자 107"/>
          <p:cNvSpPr txBox="1">
            <a:spLocks/>
          </p:cNvSpPr>
          <p:nvPr/>
        </p:nvSpPr>
        <p:spPr>
          <a:xfrm rot="0">
            <a:off x="1883410" y="7005320"/>
            <a:ext cx="375920" cy="4165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100" b="1">
                <a:solidFill>
                  <a:srgbClr val="FFFF00"/>
                </a:solidFill>
                <a:latin typeface="맑은 고딕" charset="0"/>
                <a:ea typeface="맑은 고딕" charset="0"/>
              </a:rPr>
              <a:t>d</a:t>
            </a:r>
            <a:endParaRPr lang="ko-KR" altLang="en-US" sz="2100" b="1">
              <a:solidFill>
                <a:srgbClr val="FFFF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3365" cy="10795"/>
            <a:chOff x="762000" y="9774555"/>
            <a:chExt cx="16763365" cy="1079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3365" cy="1079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595870"/>
            <a:ext cx="17116425" cy="19380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Assimp Library로 fbx 파일을 읽어와 렌더링 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오브젝트는 컴포넌트의 집합으로 정의됩니다. 오브젝트는 Transform 컴포넌트를 기본으로 가지고 다른 컴포넌트들을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추가 할 수 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새로운 기능을 구현할 때 Component 클래스를 상속한 클래스를 만들고, 추가하면 작동하도록 설계하였습니다.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렌더링은 MeshRenderer 컴포넌트를 오브젝트에 추가하여 실행됩니다.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5" name="그림 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0170" y="535305"/>
            <a:ext cx="18108295" cy="6935470"/>
          </a:xfrm>
          <a:prstGeom prst="rect"/>
          <a:noFill/>
        </p:spPr>
      </p:pic>
      <p:grpSp>
        <p:nvGrpSpPr>
          <p:cNvPr id="1150" name="그룹 16"/>
          <p:cNvGrpSpPr/>
          <p:nvPr/>
        </p:nvGrpSpPr>
        <p:grpSpPr>
          <a:xfrm rot="0">
            <a:off x="762000" y="345440"/>
            <a:ext cx="16764635" cy="12065"/>
            <a:chOff x="762000" y="345440"/>
            <a:chExt cx="16764635" cy="12065"/>
          </a:xfrm>
        </p:grpSpPr>
        <p:pic>
          <p:nvPicPr>
            <p:cNvPr id="1151" name="그림 1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635" cy="12065"/>
            </a:xfrm>
            <a:prstGeom prst="rect"/>
            <a:noFill/>
          </p:spPr>
        </p:pic>
      </p:grpSp>
      <p:sp>
        <p:nvSpPr>
          <p:cNvPr id="1152" name="텍스트 상자 17"/>
          <p:cNvSpPr txBox="1">
            <a:spLocks/>
          </p:cNvSpPr>
          <p:nvPr/>
        </p:nvSpPr>
        <p:spPr>
          <a:xfrm rot="0">
            <a:off x="153670" y="-31750"/>
            <a:ext cx="424497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FBX 모델 임포트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762000" y="762000"/>
            <a:ext cx="16764635" cy="12065"/>
            <a:chOff x="762000" y="762000"/>
            <a:chExt cx="16764635" cy="1206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4635" cy="12065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762000"/>
            <a:ext cx="16764635" cy="12065"/>
            <a:chOff x="762000" y="762000"/>
            <a:chExt cx="16764635" cy="1206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4635" cy="12065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726440" y="-1270"/>
            <a:ext cx="6576060" cy="9842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MoveTool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 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크기조정 코드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189" name="Rect 0"/>
          <p:cNvSpPr txBox="1">
            <a:spLocks/>
          </p:cNvSpPr>
          <p:nvPr/>
        </p:nvSpPr>
        <p:spPr>
          <a:xfrm rot="0">
            <a:off x="10993755" y="2977515"/>
            <a:ext cx="2406650" cy="5086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NDC</a:t>
            </a: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 </a:t>
            </a:r>
            <a:r>
              <a:rPr lang="ko-KR" sz="2700" b="1">
                <a:solidFill>
                  <a:schemeClr val="bg1"/>
                </a:solidFill>
                <a:effectLst>
                  <a:glow rad="101600">
                    <a:schemeClr val="accent1">
                      <a:alpha val="40035"/>
                    </a:schemeClr>
                  </a:glow>
                </a:effectLst>
                <a:latin typeface="맑은 고딕" charset="0"/>
                <a:ea typeface="맑은 고딕" charset="0"/>
              </a:rPr>
              <a:t>공간</a:t>
            </a:r>
            <a:endParaRPr lang="ko-KR" altLang="en-US" sz="2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4" name="Rect 0"/>
          <p:cNvSpPr txBox="1">
            <a:spLocks/>
          </p:cNvSpPr>
          <p:nvPr/>
        </p:nvSpPr>
        <p:spPr>
          <a:xfrm rot="0">
            <a:off x="9812020" y="3683635"/>
            <a:ext cx="12369800" cy="52571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NDC 공간에서 가장 큰 축 벡터의 크기가 d이고,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d를 항상 AXISSIZE 값으로 유지함으로써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카메라 거리에 관계없이 스크린에서 같은 크기로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보이게 합니다.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</a:t>
            </a:r>
            <a:r>
              <a:rPr lang="ko-KR" sz="2400" b="1">
                <a:solidFill>
                  <a:srgbClr val="CCFF66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[d * scaleFactor = AXISSIZE]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가 되는 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scaleFactor값을 찾습니다.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</a:t>
            </a:r>
            <a:r>
              <a:rPr lang="ko-KR" sz="2400" b="1">
                <a:solidFill>
                  <a:srgbClr val="CCFF66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[scaleFactor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CCFF66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=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CCFF66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AXISSIZE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/ </a:t>
            </a:r>
            <a:r>
              <a:rPr lang="ko-KR" sz="2400" b="1">
                <a:solidFill>
                  <a:srgbClr val="CCFF66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d]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가 됩니다.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400" b="1">
              <a:solidFill>
                <a:srgbClr val="CCFF66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위에서 구한 scaleFactor를 세계행렬의 크기변환 값으로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사용하면 NDC 공간으로 변환하면서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가장 긴 축의 길이가 항상 AXISSIZE가 됩니다.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grpSp>
        <p:nvGrpSpPr>
          <p:cNvPr id="1232" name="그룹 124"/>
          <p:cNvGrpSpPr/>
          <p:nvPr/>
        </p:nvGrpSpPr>
        <p:grpSpPr>
          <a:xfrm rot="0">
            <a:off x="10284460" y="977900"/>
            <a:ext cx="3112770" cy="1907540"/>
            <a:chOff x="10284460" y="977900"/>
            <a:chExt cx="3112770" cy="1907540"/>
          </a:xfrm>
        </p:grpSpPr>
        <p:grpSp>
          <p:nvGrpSpPr>
            <p:cNvPr id="1220" name="Group 5"/>
            <p:cNvGrpSpPr/>
            <p:nvPr/>
          </p:nvGrpSpPr>
          <p:grpSpPr>
            <a:xfrm rot="0">
              <a:off x="10284460" y="977900"/>
              <a:ext cx="3112770" cy="1907540"/>
              <a:chOff x="10284460" y="977900"/>
              <a:chExt cx="3112770" cy="1907540"/>
            </a:xfrm>
          </p:grpSpPr>
          <p:sp>
            <p:nvSpPr>
              <p:cNvPr id="1206" name="Rect 0"/>
              <p:cNvSpPr>
                <a:spLocks/>
              </p:cNvSpPr>
              <p:nvPr/>
            </p:nvSpPr>
            <p:spPr>
              <a:xfrm rot="0">
                <a:off x="11997690" y="2350770"/>
                <a:ext cx="228600" cy="256540"/>
              </a:xfrm>
              <a:prstGeom prst="ellipse"/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1209" name="Rect 0"/>
              <p:cNvCxnSpPr/>
              <p:nvPr/>
            </p:nvCxnSpPr>
            <p:spPr>
              <a:xfrm rot="0">
                <a:off x="10292080" y="995680"/>
                <a:ext cx="3102610" cy="635"/>
              </a:xfrm>
              <a:prstGeom prst="line"/>
              <a:ln w="9525" cap="flat" cmpd="sng">
                <a:prstDash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Rect 0"/>
              <p:cNvCxnSpPr/>
              <p:nvPr/>
            </p:nvCxnSpPr>
            <p:spPr>
              <a:xfrm rot="0">
                <a:off x="10300335" y="985520"/>
                <a:ext cx="635" cy="1896110"/>
              </a:xfrm>
              <a:prstGeom prst="line"/>
              <a:ln w="9525" cap="flat" cmpd="sng">
                <a:prstDash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1" name="Rect 0"/>
              <p:cNvCxnSpPr/>
              <p:nvPr/>
            </p:nvCxnSpPr>
            <p:spPr>
              <a:xfrm rot="0">
                <a:off x="10284460" y="2884805"/>
                <a:ext cx="3102610" cy="635"/>
              </a:xfrm>
              <a:prstGeom prst="line"/>
              <a:ln w="9525" cap="flat" cmpd="sng">
                <a:prstDash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2" name="Rect 0"/>
              <p:cNvCxnSpPr/>
              <p:nvPr/>
            </p:nvCxnSpPr>
            <p:spPr>
              <a:xfrm rot="0">
                <a:off x="13396595" y="977900"/>
                <a:ext cx="635" cy="1896110"/>
              </a:xfrm>
              <a:prstGeom prst="line"/>
              <a:ln w="9525" cap="flat" cmpd="sng">
                <a:prstDash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Rect 0"/>
              <p:cNvSpPr>
                <a:spLocks/>
              </p:cNvSpPr>
              <p:nvPr/>
            </p:nvSpPr>
            <p:spPr>
              <a:xfrm rot="0">
                <a:off x="12888595" y="1683385"/>
                <a:ext cx="228600" cy="256540"/>
              </a:xfrm>
              <a:prstGeom prst="ellipse"/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15" name="Rect 0"/>
              <p:cNvSpPr>
                <a:spLocks/>
              </p:cNvSpPr>
              <p:nvPr/>
            </p:nvSpPr>
            <p:spPr>
              <a:xfrm rot="0">
                <a:off x="12294870" y="1258570"/>
                <a:ext cx="228600" cy="256540"/>
              </a:xfrm>
              <a:prstGeom prst="ellipse"/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16" name="Rect 0"/>
              <p:cNvSpPr>
                <a:spLocks/>
              </p:cNvSpPr>
              <p:nvPr/>
            </p:nvSpPr>
            <p:spPr>
              <a:xfrm rot="0">
                <a:off x="10676890" y="1493520"/>
                <a:ext cx="228600" cy="256540"/>
              </a:xfrm>
              <a:prstGeom prst="ellipse"/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1217" name="Rect 0"/>
              <p:cNvCxnSpPr>
                <a:endCxn id="1216" idx="5"/>
              </p:cNvCxnSpPr>
              <p:nvPr/>
            </p:nvCxnSpPr>
            <p:spPr>
              <a:xfrm rot="0" flipH="1" flipV="1">
                <a:off x="10871200" y="1711960"/>
                <a:ext cx="1237615" cy="763905"/>
              </a:xfrm>
              <a:prstGeom prst="straightConnector1"/>
              <a:ln w="9525" cap="flat" cmpd="sng">
                <a:solidFill>
                  <a:schemeClr val="bg1">
                    <a:alpha val="100000"/>
                  </a:scheme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Rect 0"/>
              <p:cNvCxnSpPr>
                <a:endCxn id="1215" idx="4"/>
              </p:cNvCxnSpPr>
              <p:nvPr/>
            </p:nvCxnSpPr>
            <p:spPr>
              <a:xfrm rot="0" flipV="1">
                <a:off x="12121515" y="1514475"/>
                <a:ext cx="287655" cy="948055"/>
              </a:xfrm>
              <a:prstGeom prst="straightConnector1"/>
              <a:ln w="9525" cap="flat" cmpd="sng">
                <a:solidFill>
                  <a:schemeClr val="bg1">
                    <a:alpha val="100000"/>
                  </a:scheme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9" name="Rect 0"/>
              <p:cNvCxnSpPr>
                <a:endCxn id="1214" idx="3"/>
              </p:cNvCxnSpPr>
              <p:nvPr/>
            </p:nvCxnSpPr>
            <p:spPr>
              <a:xfrm rot="0" flipV="1">
                <a:off x="12108180" y="1901825"/>
                <a:ext cx="814705" cy="588010"/>
              </a:xfrm>
              <a:prstGeom prst="straightConnector1"/>
              <a:ln w="9525" cap="flat" cmpd="sng">
                <a:solidFill>
                  <a:schemeClr val="bg1">
                    <a:alpha val="100000"/>
                  </a:schemeClr>
                </a:solidFill>
                <a:prstDash val="soli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8" name="Rect 0"/>
            <p:cNvSpPr txBox="1">
              <a:spLocks/>
            </p:cNvSpPr>
            <p:nvPr/>
          </p:nvSpPr>
          <p:spPr>
            <a:xfrm rot="0">
              <a:off x="10691495" y="2093595"/>
              <a:ext cx="1403985" cy="400685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2000" b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maxAxis</a:t>
              </a:r>
              <a:endParaRPr lang="ko-KR" altLang="en-US" sz="2700" b="1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29" name="Rect 0"/>
            <p:cNvSpPr>
              <a:spLocks/>
            </p:cNvSpPr>
            <p:nvPr/>
          </p:nvSpPr>
          <p:spPr>
            <a:xfrm rot="1860000">
              <a:off x="10803255" y="1845310"/>
              <a:ext cx="1316990" cy="434340"/>
            </a:xfrm>
            <a:prstGeom prst="arc">
              <a:avLst>
                <a:gd name="adj1" fmla="val 10936531"/>
                <a:gd name="adj2" fmla="val 0"/>
              </a:avLst>
            </a:prstGeom>
            <a:ln w="25400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30" name="Rect 0"/>
            <p:cNvSpPr txBox="1">
              <a:spLocks/>
            </p:cNvSpPr>
            <p:nvPr/>
          </p:nvSpPr>
          <p:spPr>
            <a:xfrm rot="0">
              <a:off x="11442065" y="1431290"/>
              <a:ext cx="375920" cy="41656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numCol="1" vert="horz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2100" b="1">
                  <a:solidFill>
                    <a:srgbClr val="FFFF00"/>
                  </a:solidFill>
                  <a:latin typeface="맑은 고딕" charset="0"/>
                  <a:ea typeface="맑은 고딕" charset="0"/>
                </a:rPr>
                <a:t>d</a:t>
              </a:r>
              <a:endParaRPr lang="ko-KR" altLang="en-US" sz="2100" b="1">
                <a:solidFill>
                  <a:srgbClr val="FFFF0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231" name="그림 1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995" y="776605"/>
            <a:ext cx="9457690" cy="9185910"/>
          </a:xfrm>
          <a:prstGeom prst="rect"/>
          <a:noFill/>
        </p:spPr>
      </p:pic>
      <p:sp>
        <p:nvSpPr>
          <p:cNvPr id="1233" name="텍스트 상자 125"/>
          <p:cNvSpPr txBox="1">
            <a:spLocks/>
          </p:cNvSpPr>
          <p:nvPr/>
        </p:nvSpPr>
        <p:spPr>
          <a:xfrm rot="0">
            <a:off x="13467080" y="984250"/>
            <a:ext cx="12369800" cy="19367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/* NDC 공간에서 일정하게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 유지하기 원하는 크기 */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#define AXISSIZE 0.5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5905" cy="13335"/>
            <a:chOff x="762000" y="9774555"/>
            <a:chExt cx="16765905" cy="133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5905" cy="1333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5905" cy="13335"/>
            <a:chOff x="762000" y="345440"/>
            <a:chExt cx="16765905" cy="1333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5905" cy="1333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844790"/>
            <a:ext cx="17120235" cy="1569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계층구조를 따라 자식 오브젝트는 부모 오브젝트를 거슬러 올라가면서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부모공간으로 변환을 반복하고 루트공간으로 변환됩니다.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RightHand 오브젝트의 자식으로 LongSword를 설정해 검을 착용한 효과를 나타냈습니다.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애니메이션에 의해 부모 오브젝트의 위치가 변함에 따라 LongSword의 위치도 변화하는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 rot="0">
            <a:off x="153670" y="-31750"/>
            <a:ext cx="476567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계층구조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7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7" t="2702"/>
          <a:stretch>
            <a:fillRect/>
          </a:stretch>
        </p:blipFill>
        <p:spPr>
          <a:xfrm rot="0">
            <a:off x="8718550" y="1155065"/>
            <a:ext cx="8808085" cy="5829935"/>
          </a:xfrm>
          <a:prstGeom prst="rect"/>
          <a:noFill/>
        </p:spPr>
      </p:pic>
      <p:pic>
        <p:nvPicPr>
          <p:cNvPr id="1148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5" t="12093"/>
          <a:stretch>
            <a:fillRect/>
          </a:stretch>
        </p:blipFill>
        <p:spPr>
          <a:xfrm rot="0">
            <a:off x="156210" y="830580"/>
            <a:ext cx="9274175" cy="5761355"/>
          </a:xfrm>
          <a:prstGeom prst="rect"/>
          <a:noFill/>
        </p:spPr>
      </p:pic>
      <p:pic>
        <p:nvPicPr>
          <p:cNvPr id="1149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85560" y="1966595"/>
            <a:ext cx="3773170" cy="20554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762000" y="738505"/>
            <a:ext cx="16763365" cy="10795"/>
            <a:chOff x="762000" y="738505"/>
            <a:chExt cx="16763365" cy="1079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38505"/>
              <a:ext cx="16764635" cy="12065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3365" cy="10795"/>
            <a:chOff x="762000" y="9774555"/>
            <a:chExt cx="16763365" cy="1079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3365" cy="10795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765175" y="6350"/>
            <a:ext cx="3860165" cy="9842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계층구조 코드1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10823575" y="238125"/>
            <a:ext cx="6957695" cy="341630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파란색은 클래스명 / </a:t>
            </a: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검정색은 멤버변수</a:t>
            </a: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 / </a:t>
            </a: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초록색은 멤버함수 입니다.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70255" y="2299970"/>
            <a:ext cx="2837180" cy="149225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 rot="0">
            <a:off x="3937635" y="5790565"/>
            <a:ext cx="7538085" cy="23063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오브젝트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추가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시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index를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배정하고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계층구조를</a:t>
            </a: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 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만듭니다.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오브젝트의 Transform을 weak_ptr로 참조하여 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해당 오브젝트 위치 변경시 자동으로 계층구조의 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위치 계산을 수행합니다.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pic>
        <p:nvPicPr>
          <p:cNvPr id="1138" name="그림 1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35730" y="1535430"/>
            <a:ext cx="7916545" cy="4161790"/>
          </a:xfrm>
          <a:prstGeom prst="rect"/>
          <a:noFill/>
        </p:spPr>
      </p:pic>
      <p:sp>
        <p:nvSpPr>
          <p:cNvPr id="1139" name="텍스트 상자 18"/>
          <p:cNvSpPr txBox="1">
            <a:spLocks/>
          </p:cNvSpPr>
          <p:nvPr/>
        </p:nvSpPr>
        <p:spPr>
          <a:xfrm rot="0">
            <a:off x="765810" y="4963795"/>
            <a:ext cx="2813050" cy="46291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0611F2"/>
                </a:solidFill>
                <a:latin typeface="맑은 고딕" charset="0"/>
                <a:ea typeface="맑은 고딕" charset="0"/>
              </a:rPr>
              <a:t>NodeHierarchy</a:t>
            </a:r>
            <a:endParaRPr lang="ko-KR" altLang="en-US" sz="24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0" name="그림 1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483465" y="1536065"/>
            <a:ext cx="5438140" cy="3498850"/>
          </a:xfrm>
          <a:prstGeom prst="rect"/>
          <a:noFill/>
        </p:spPr>
      </p:pic>
      <p:cxnSp>
        <p:nvCxnSpPr>
          <p:cNvPr id="1141" name="도형 20"/>
          <p:cNvCxnSpPr/>
          <p:nvPr/>
        </p:nvCxnSpPr>
        <p:spPr>
          <a:xfrm rot="0">
            <a:off x="1393825" y="2765425"/>
            <a:ext cx="60960" cy="2194560"/>
          </a:xfrm>
          <a:prstGeom prst="straightConnector1"/>
          <a:ln w="25400" cap="flat" cmpd="sng">
            <a:prstDash/>
            <a:tailEnd type="triangle" w="med" len="med"/>
          </a:ln>
          <a:effectLst>
            <a:outerShdw sx="100000" sy="100000" blurRad="40000" dist="20000" dir="5400000" rotWithShape="0">
              <a:srgbClr val="000000">
                <a:alpha val="37647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42" name="도형 22"/>
          <p:cNvCxnSpPr/>
          <p:nvPr/>
        </p:nvCxnSpPr>
        <p:spPr>
          <a:xfrm rot="0" flipH="1">
            <a:off x="1738630" y="3025775"/>
            <a:ext cx="79375" cy="1908175"/>
          </a:xfrm>
          <a:prstGeom prst="straightConnector1"/>
          <a:ln w="25400" cap="flat" cmpd="sng">
            <a:prstDash/>
            <a:tailEnd type="triangle" w="med" len="med"/>
          </a:ln>
          <a:effectLst>
            <a:outerShdw sx="100000" sy="100000" blurRad="40000" dist="20000" dir="5400000" rotWithShape="0">
              <a:srgbClr val="000000">
                <a:alpha val="37647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43" name="도형 23"/>
          <p:cNvCxnSpPr/>
          <p:nvPr/>
        </p:nvCxnSpPr>
        <p:spPr>
          <a:xfrm rot="0" flipH="1">
            <a:off x="2316480" y="3258820"/>
            <a:ext cx="149860" cy="1694815"/>
          </a:xfrm>
          <a:prstGeom prst="straightConnector1"/>
          <a:ln w="25400" cap="flat" cmpd="sng">
            <a:prstDash/>
            <a:tailEnd type="triangle" w="med" len="med"/>
          </a:ln>
          <a:effectLst>
            <a:outerShdw sx="100000" sy="100000" blurRad="40000" dist="20000" dir="5400000" rotWithShape="0">
              <a:srgbClr val="000000">
                <a:alpha val="37647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44" name="도형 24"/>
          <p:cNvCxnSpPr/>
          <p:nvPr/>
        </p:nvCxnSpPr>
        <p:spPr>
          <a:xfrm rot="0" flipH="1">
            <a:off x="2737485" y="3524885"/>
            <a:ext cx="234315" cy="1409065"/>
          </a:xfrm>
          <a:prstGeom prst="straightConnector1"/>
          <a:ln w="25400" cap="flat" cmpd="sng">
            <a:prstDash/>
            <a:tailEnd type="triangle" w="med" len="med"/>
          </a:ln>
          <a:effectLst>
            <a:outerShdw sx="100000" sy="100000" blurRad="40000" dist="20000" dir="5400000" rotWithShape="0">
              <a:srgbClr val="000000">
                <a:alpha val="37647"/>
              </a:srgb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45" name="텍스트 상자 29"/>
          <p:cNvSpPr txBox="1">
            <a:spLocks/>
          </p:cNvSpPr>
          <p:nvPr/>
        </p:nvSpPr>
        <p:spPr>
          <a:xfrm rot="0">
            <a:off x="598170" y="3997960"/>
            <a:ext cx="3178175" cy="5232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800" b="1">
                <a:solidFill>
                  <a:schemeClr val="bg1"/>
                </a:solidFill>
                <a:latin typeface="나눔고딕코딩" charset="0"/>
                <a:ea typeface="나눔고딕코딩" charset="0"/>
                <a:cs typeface="SpoqaHanSans-Bold" charset="0"/>
              </a:rPr>
              <a:t>하나의</a:t>
            </a:r>
            <a:r>
              <a:rPr lang="ko-KR" sz="2800" b="1">
                <a:solidFill>
                  <a:schemeClr val="bg1"/>
                </a:solidFill>
                <a:latin typeface="나눔고딕코딩" charset="0"/>
                <a:ea typeface="나눔고딕코딩" charset="0"/>
                <a:cs typeface="SpoqaHanSans-Bold" charset="0"/>
              </a:rPr>
              <a:t> </a:t>
            </a:r>
            <a:r>
              <a:rPr lang="ko-KR" sz="2800" b="1">
                <a:solidFill>
                  <a:schemeClr val="bg1"/>
                </a:solidFill>
                <a:latin typeface="나눔고딕코딩" charset="0"/>
                <a:ea typeface="나눔고딕코딩" charset="0"/>
                <a:cs typeface="SpoqaHanSans-Bold" charset="0"/>
              </a:rPr>
              <a:t>객체</a:t>
            </a:r>
            <a:r>
              <a:rPr lang="ko-KR" sz="2800" b="1">
                <a:solidFill>
                  <a:schemeClr val="bg1"/>
                </a:solidFill>
                <a:latin typeface="나눔고딕코딩" charset="0"/>
                <a:ea typeface="나눔고딕코딩" charset="0"/>
                <a:cs typeface="SpoqaHanSans-Bold" charset="0"/>
              </a:rPr>
              <a:t> </a:t>
            </a:r>
            <a:r>
              <a:rPr lang="ko-KR" sz="2800" b="1">
                <a:solidFill>
                  <a:schemeClr val="bg1"/>
                </a:solidFill>
                <a:latin typeface="나눔고딕코딩" charset="0"/>
                <a:ea typeface="나눔고딕코딩" charset="0"/>
                <a:cs typeface="SpoqaHanSans-Bold" charset="0"/>
              </a:rPr>
              <a:t>공유</a:t>
            </a:r>
            <a:endParaRPr lang="ko-KR" altLang="en-US" sz="2800" b="1">
              <a:solidFill>
                <a:schemeClr val="bg1"/>
              </a:solidFill>
              <a:latin typeface="나눔고딕코딩" charset="0"/>
              <a:ea typeface="나눔고딕코딩" charset="0"/>
              <a:cs typeface="SpoqaHanSans-Bold" charset="0"/>
            </a:endParaRPr>
          </a:p>
        </p:txBody>
      </p:sp>
      <p:sp>
        <p:nvSpPr>
          <p:cNvPr id="1146" name="텍스트 상자 30"/>
          <p:cNvSpPr txBox="1">
            <a:spLocks/>
          </p:cNvSpPr>
          <p:nvPr/>
        </p:nvSpPr>
        <p:spPr>
          <a:xfrm rot="0">
            <a:off x="12477750" y="5330190"/>
            <a:ext cx="5793740" cy="26752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오브젝트는 본인이 어떤 계층구조에 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속하는지 확인하기 위해 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NodeHierarchy 클래스를 가집니다.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부모 오브젝트의 자식 오브젝트를 추가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할 때 같은 계층구조를 공유하기 위해 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Shared_Ptr을 이용합니다.</a:t>
            </a:r>
            <a:endParaRPr lang="ko-KR" altLang="en-US" sz="2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cxnSp>
        <p:nvCxnSpPr>
          <p:cNvPr id="1147" name="도형 4"/>
          <p:cNvCxnSpPr/>
          <p:nvPr/>
        </p:nvCxnSpPr>
        <p:spPr>
          <a:xfrm rot="0" flipH="1">
            <a:off x="3787775" y="997585"/>
            <a:ext cx="1270" cy="8439785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도형 5"/>
          <p:cNvCxnSpPr/>
          <p:nvPr/>
        </p:nvCxnSpPr>
        <p:spPr>
          <a:xfrm rot="0">
            <a:off x="12191365" y="942340"/>
            <a:ext cx="635" cy="856742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9" name="텍스트 상자 6"/>
          <p:cNvSpPr txBox="1">
            <a:spLocks/>
          </p:cNvSpPr>
          <p:nvPr/>
        </p:nvSpPr>
        <p:spPr>
          <a:xfrm rot="0">
            <a:off x="6642735" y="987425"/>
            <a:ext cx="2813685" cy="46355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0611F2"/>
                </a:solidFill>
                <a:latin typeface="맑은 고딕" charset="0"/>
                <a:ea typeface="맑은 고딕" charset="0"/>
              </a:rPr>
              <a:t>NodeHierarchy</a:t>
            </a:r>
            <a:endParaRPr lang="ko-KR" altLang="en-US" sz="24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0" name="텍스트 상자 7"/>
          <p:cNvSpPr txBox="1">
            <a:spLocks/>
          </p:cNvSpPr>
          <p:nvPr/>
        </p:nvSpPr>
        <p:spPr>
          <a:xfrm rot="0">
            <a:off x="13814425" y="988060"/>
            <a:ext cx="2813685" cy="46291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0611F2"/>
                </a:solidFill>
                <a:latin typeface="맑은 고딕" charset="0"/>
                <a:ea typeface="맑은 고딕" charset="0"/>
              </a:rPr>
              <a:t>GameObject</a:t>
            </a:r>
            <a:endParaRPr lang="ko-KR" altLang="en-US" sz="24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762000" y="762000"/>
            <a:ext cx="16763365" cy="10795"/>
            <a:chOff x="762000" y="762000"/>
            <a:chExt cx="16763365" cy="1079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3365" cy="10795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3365" cy="10795"/>
            <a:chOff x="762000" y="9774555"/>
            <a:chExt cx="16763365" cy="1079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3365" cy="1079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762000"/>
            <a:ext cx="16763365" cy="10795"/>
            <a:chOff x="762000" y="762000"/>
            <a:chExt cx="16763365" cy="1079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3365" cy="10795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603250" y="104140"/>
            <a:ext cx="4015740" cy="9848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계층구조 코드2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10570845" y="264160"/>
            <a:ext cx="6957060" cy="340995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파란색은 클래스명 / </a:t>
            </a: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검정색은 멤버변수</a:t>
            </a: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 / </a:t>
            </a: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초록색은 멤버함수 입니다.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>
            <a:off x="9094470" y="7178675"/>
            <a:ext cx="7798435" cy="24612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</a:t>
            </a: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해당</a:t>
            </a: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노드의</a:t>
            </a: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최종변환행렬을</a:t>
            </a: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구하는</a:t>
            </a: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함수입니다.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재귀적으로 부모 공간으로의 변환행렬을 곱해 Root   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공간으로의 변환행렬을 구합니다.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MeshRenderer에서 해당 오브젝트의 위치와 부모  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오브젝트의 위치에따라 결정됩니다.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pic>
        <p:nvPicPr>
          <p:cNvPr id="1146" name="그림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52890" y="1499235"/>
            <a:ext cx="7998460" cy="5558790"/>
          </a:xfrm>
          <a:prstGeom prst="rect"/>
          <a:noFill/>
        </p:spPr>
      </p:pic>
      <p:pic>
        <p:nvPicPr>
          <p:cNvPr id="1147" name="그림 3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70865" y="1494790"/>
            <a:ext cx="7110095" cy="2722880"/>
          </a:xfrm>
          <a:prstGeom prst="rect"/>
          <a:noFill/>
        </p:spPr>
      </p:pic>
      <p:sp>
        <p:nvSpPr>
          <p:cNvPr id="1148" name="텍스트 상자 35"/>
          <p:cNvSpPr txBox="1">
            <a:spLocks/>
          </p:cNvSpPr>
          <p:nvPr/>
        </p:nvSpPr>
        <p:spPr>
          <a:xfrm>
            <a:off x="564515" y="4356735"/>
            <a:ext cx="6338570" cy="24612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항상 Root 노드의 변환행렬을 반환하는   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함수입니다.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- SkinnedMeshRenderer에서 정점 위치는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애니메이션의 영향을 받으므로 RootNode의  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위치변경으로만 오브젝트 위치를 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2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 설정하도록 합니다.</a:t>
            </a:r>
            <a:endParaRPr lang="ko-KR" altLang="en-US" sz="22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sp>
        <p:nvSpPr>
          <p:cNvPr id="1149" name="텍스트 상자 37"/>
          <p:cNvSpPr txBox="1">
            <a:spLocks/>
          </p:cNvSpPr>
          <p:nvPr/>
        </p:nvSpPr>
        <p:spPr>
          <a:xfrm rot="0">
            <a:off x="3611245" y="6960235"/>
            <a:ext cx="3058160" cy="7080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Renderer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Virtual GetWorldMatrix()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0" name="텍스트 상자 38"/>
          <p:cNvSpPr txBox="1">
            <a:spLocks/>
          </p:cNvSpPr>
          <p:nvPr/>
        </p:nvSpPr>
        <p:spPr>
          <a:xfrm rot="0">
            <a:off x="5525770" y="8589010"/>
            <a:ext cx="2902585" cy="101536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MeshRenderer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Virtual GetWorldMatrix()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1" name="텍스트 상자 39"/>
          <p:cNvSpPr txBox="1">
            <a:spLocks/>
          </p:cNvSpPr>
          <p:nvPr/>
        </p:nvSpPr>
        <p:spPr>
          <a:xfrm rot="0">
            <a:off x="1912620" y="8583930"/>
            <a:ext cx="2902585" cy="101536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SkinnedMeshRenderer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Virtual GetWorldMatrix()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52" name="도형 40"/>
          <p:cNvCxnSpPr>
            <a:stCxn id="1149" idx="2"/>
            <a:endCxn id="1150" idx="0"/>
          </p:cNvCxnSpPr>
          <p:nvPr/>
        </p:nvCxnSpPr>
        <p:spPr>
          <a:xfrm rot="0">
            <a:off x="5139690" y="7667625"/>
            <a:ext cx="1837690" cy="922020"/>
          </a:xfrm>
          <a:prstGeom prst="straightConnector1"/>
          <a:ln w="3175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도형 41"/>
          <p:cNvCxnSpPr>
            <a:stCxn id="1149" idx="2"/>
          </p:cNvCxnSpPr>
          <p:nvPr/>
        </p:nvCxnSpPr>
        <p:spPr>
          <a:xfrm rot="0" flipH="1">
            <a:off x="3187700" y="7667625"/>
            <a:ext cx="1952625" cy="917575"/>
          </a:xfrm>
          <a:prstGeom prst="straightConnector1"/>
          <a:ln w="3175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도형 42"/>
          <p:cNvCxnSpPr>
            <a:endCxn id="1146" idx="1"/>
          </p:cNvCxnSpPr>
          <p:nvPr/>
        </p:nvCxnSpPr>
        <p:spPr>
          <a:xfrm rot="0" flipV="1">
            <a:off x="7966075" y="4278630"/>
            <a:ext cx="1187450" cy="5036820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tailEnd type="triangle" w="med" len="med"/>
          </a:ln>
          <a:effectLst>
            <a:outerShdw sx="100000" sy="100000" blurRad="40000" dist="23000" dir="5400000" rotWithShape="0">
              <a:srgbClr val="000000">
                <a:alpha val="34901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55" name="도형 45"/>
          <p:cNvCxnSpPr/>
          <p:nvPr/>
        </p:nvCxnSpPr>
        <p:spPr>
          <a:xfrm rot="0" flipH="1" flipV="1">
            <a:off x="311785" y="8887460"/>
            <a:ext cx="2076450" cy="492760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6" name="도형 46"/>
          <p:cNvCxnSpPr/>
          <p:nvPr/>
        </p:nvCxnSpPr>
        <p:spPr>
          <a:xfrm rot="0" flipV="1">
            <a:off x="324485" y="1829435"/>
            <a:ext cx="635" cy="7070725"/>
          </a:xfrm>
          <a:prstGeom prst="line"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도형 47"/>
          <p:cNvCxnSpPr/>
          <p:nvPr/>
        </p:nvCxnSpPr>
        <p:spPr>
          <a:xfrm rot="0">
            <a:off x="324485" y="1803400"/>
            <a:ext cx="260350" cy="635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8" name="도형 2"/>
          <p:cNvCxnSpPr/>
          <p:nvPr/>
        </p:nvCxnSpPr>
        <p:spPr>
          <a:xfrm rot="0">
            <a:off x="142875" y="2880360"/>
            <a:ext cx="13335" cy="63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5270" cy="12700"/>
            <a:chOff x="762000" y="9774555"/>
            <a:chExt cx="16765270" cy="1270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5270" cy="1270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5270" cy="12700"/>
            <a:chOff x="762000" y="345440"/>
            <a:chExt cx="16765270" cy="1270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5270" cy="1270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844790"/>
            <a:ext cx="17119600" cy="12001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Assimp 라이브러리를 이용해 Bone 구조와 애니메이션을 로딩하고 스키닝 애니메이션을 적용하였습니다.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매 프레임마다 애니메이션 업데이트 후 계산쉐이더를 이용해 정점 위치를 계산해 렌더링 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우측 Inspector 창에서 애니메이션을 불러오고 변경할 수 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>
            <a:off x="153670" y="-31750"/>
            <a:ext cx="476567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애니메이션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49" name="그룹 4"/>
          <p:cNvGrpSpPr/>
          <p:nvPr/>
        </p:nvGrpSpPr>
        <p:grpSpPr>
          <a:xfrm rot="0">
            <a:off x="42545" y="821690"/>
            <a:ext cx="18203545" cy="6953885"/>
            <a:chOff x="42545" y="821690"/>
            <a:chExt cx="18203545" cy="6953885"/>
          </a:xfrm>
        </p:grpSpPr>
        <p:pic>
          <p:nvPicPr>
            <p:cNvPr id="1147" name="그림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2545" y="821690"/>
              <a:ext cx="18202910" cy="6953885"/>
            </a:xfrm>
            <a:prstGeom prst="rect"/>
            <a:noFill/>
          </p:spPr>
        </p:pic>
        <p:pic>
          <p:nvPicPr>
            <p:cNvPr id="1148" name="그림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4616430" y="821690"/>
              <a:ext cx="3629660" cy="6951345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762000" y="762000"/>
            <a:ext cx="16763365" cy="10795"/>
            <a:chOff x="762000" y="762000"/>
            <a:chExt cx="16763365" cy="1079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3365" cy="10795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3365" cy="10795"/>
            <a:chOff x="762000" y="9774555"/>
            <a:chExt cx="16763365" cy="1079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3365" cy="1079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762000"/>
            <a:ext cx="16763365" cy="10795"/>
            <a:chOff x="762000" y="762000"/>
            <a:chExt cx="16763365" cy="1079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3365" cy="10795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758190" y="95885"/>
            <a:ext cx="5380355" cy="98425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애니메이션 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적재/</a:t>
            </a: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변환 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1046" name="Rect 0"/>
          <p:cNvSpPr txBox="1">
            <a:spLocks/>
          </p:cNvSpPr>
          <p:nvPr/>
        </p:nvSpPr>
        <p:spPr>
          <a:xfrm rot="0">
            <a:off x="375920" y="910590"/>
            <a:ext cx="3334385" cy="46291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0611F2"/>
                </a:solidFill>
                <a:latin typeface="맑은 고딕" charset="0"/>
                <a:ea typeface="맑은 고딕" charset="0"/>
              </a:rPr>
              <a:t>FBX 파일</a:t>
            </a:r>
            <a:endParaRPr lang="ko-KR" altLang="en-US" sz="24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0" name="Rect 0"/>
          <p:cNvSpPr txBox="1">
            <a:spLocks/>
          </p:cNvSpPr>
          <p:nvPr/>
        </p:nvSpPr>
        <p:spPr>
          <a:xfrm rot="0">
            <a:off x="379730" y="2971800"/>
            <a:ext cx="3265805" cy="83185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0611F2"/>
                </a:solidFill>
                <a:latin typeface="맑은 고딕" charset="0"/>
                <a:ea typeface="맑은 고딕" charset="0"/>
              </a:rPr>
              <a:t>AssimpLoader</a:t>
            </a:r>
            <a:endParaRPr lang="ko-KR" altLang="en-US" sz="24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AssimpAnimation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15" name="Rect 0"/>
          <p:cNvCxnSpPr/>
          <p:nvPr/>
        </p:nvCxnSpPr>
        <p:spPr>
          <a:xfrm rot="0">
            <a:off x="1530985" y="1362075"/>
            <a:ext cx="635" cy="1609725"/>
          </a:xfrm>
          <a:prstGeom prst="straightConnector1"/>
          <a:ln w="3175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" name="Rect 0"/>
          <p:cNvSpPr txBox="1">
            <a:spLocks/>
          </p:cNvSpPr>
          <p:nvPr/>
        </p:nvSpPr>
        <p:spPr>
          <a:xfrm rot="0">
            <a:off x="1708785" y="1487170"/>
            <a:ext cx="3921760" cy="13214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1.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애니메이션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적재</a:t>
            </a:r>
            <a:endParaRPr lang="ko-KR" altLang="en-US" sz="20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Assimp 라이브러리를</a:t>
            </a:r>
            <a:endParaRPr lang="ko-KR" altLang="en-US" sz="20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사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용해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FBX 파일의 애니메이션을 적재합니다.</a:t>
            </a:r>
            <a:endParaRPr lang="ko-KR" altLang="en-US" sz="20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sp>
        <p:nvSpPr>
          <p:cNvPr id="1117" name="Rect 0"/>
          <p:cNvSpPr txBox="1">
            <a:spLocks/>
          </p:cNvSpPr>
          <p:nvPr/>
        </p:nvSpPr>
        <p:spPr>
          <a:xfrm rot="0">
            <a:off x="379095" y="5389880"/>
            <a:ext cx="3267075" cy="120015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0611F2"/>
                </a:solidFill>
                <a:latin typeface="맑은 고딕" charset="0"/>
                <a:ea typeface="맑은 고딕" charset="0"/>
              </a:rPr>
              <a:t>AnimationManager</a:t>
            </a:r>
            <a:endParaRPr lang="ko-KR" altLang="en-US" sz="24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0611F2"/>
                </a:solidFill>
                <a:latin typeface="맑은 고딕" charset="0"/>
                <a:ea typeface="맑은 고딕" charset="0"/>
              </a:rPr>
              <a:t>(SingleTon)</a:t>
            </a:r>
            <a:endParaRPr lang="ko-KR" altLang="en-US" sz="24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MyAnimationClip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18" name="Rect 0"/>
          <p:cNvCxnSpPr/>
          <p:nvPr/>
        </p:nvCxnSpPr>
        <p:spPr>
          <a:xfrm rot="0">
            <a:off x="1557020" y="3801110"/>
            <a:ext cx="635" cy="1557655"/>
          </a:xfrm>
          <a:prstGeom prst="straightConnector1"/>
          <a:ln w="3175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9" name="Rect 0"/>
          <p:cNvSpPr txBox="1">
            <a:spLocks/>
          </p:cNvSpPr>
          <p:nvPr/>
        </p:nvSpPr>
        <p:spPr>
          <a:xfrm rot="0">
            <a:off x="1711960" y="3961130"/>
            <a:ext cx="3165475" cy="13214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2. 애니메이션 변환</a:t>
            </a:r>
            <a:endParaRPr lang="ko-KR" altLang="en-US" sz="20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적재한 애니메이션을 변환하여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매니저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클래스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에 저장합니다. </a:t>
            </a:r>
            <a:endParaRPr lang="ko-KR" altLang="en-US" sz="20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sp>
        <p:nvSpPr>
          <p:cNvPr id="1120" name="Rect 0"/>
          <p:cNvSpPr txBox="1">
            <a:spLocks/>
          </p:cNvSpPr>
          <p:nvPr/>
        </p:nvSpPr>
        <p:spPr>
          <a:xfrm rot="0">
            <a:off x="393700" y="8836025"/>
            <a:ext cx="3303905" cy="83185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0611F2"/>
                </a:solidFill>
                <a:latin typeface="맑은 고딕" charset="0"/>
                <a:ea typeface="맑은 고딕" charset="0"/>
              </a:rPr>
              <a:t>SkinnedMeshRenderer</a:t>
            </a:r>
            <a:endParaRPr lang="ko-KR" altLang="en-US" sz="24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Animator</a:t>
            </a:r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21" name="Rect 0"/>
          <p:cNvCxnSpPr/>
          <p:nvPr/>
        </p:nvCxnSpPr>
        <p:spPr>
          <a:xfrm rot="0">
            <a:off x="1530985" y="6590665"/>
            <a:ext cx="635" cy="2232025"/>
          </a:xfrm>
          <a:prstGeom prst="straightConnector1"/>
          <a:ln w="3175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2" name="Rect 0"/>
          <p:cNvSpPr txBox="1">
            <a:spLocks/>
          </p:cNvSpPr>
          <p:nvPr/>
        </p:nvSpPr>
        <p:spPr>
          <a:xfrm rot="0">
            <a:off x="1716405" y="6802120"/>
            <a:ext cx="4057650" cy="19361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3. 애니메이션 사용</a:t>
            </a:r>
            <a:endParaRPr lang="ko-KR" altLang="en-US" sz="20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렌더러 컴포넌트의</a:t>
            </a:r>
            <a:endParaRPr lang="ko-KR" altLang="en-US" sz="20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애니메이터에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 </a:t>
            </a: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클립을 복사합니다.</a:t>
            </a:r>
            <a:endParaRPr lang="ko-KR" altLang="en-US" sz="20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각 렌더러에서 Update마다</a:t>
            </a:r>
            <a:endParaRPr lang="ko-KR" altLang="en-US" sz="20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20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Animator의 현재 클립이 업데이트 됩니다.</a:t>
            </a:r>
            <a:endParaRPr lang="ko-KR" altLang="en-US" sz="20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10571480" y="305435"/>
            <a:ext cx="6957060" cy="340995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파란색은 클래스명 / </a:t>
            </a: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검정색은 멤버변수</a:t>
            </a: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 / </a:t>
            </a: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초록색은 멤버함수 입니다.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35" name="Rect 0"/>
          <p:cNvCxnSpPr/>
          <p:nvPr/>
        </p:nvCxnSpPr>
        <p:spPr>
          <a:xfrm rot="0">
            <a:off x="5707380" y="1021715"/>
            <a:ext cx="1905" cy="846709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6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29935" y="1613535"/>
            <a:ext cx="7027545" cy="5327650"/>
          </a:xfrm>
          <a:prstGeom prst="rect"/>
          <a:noFill/>
        </p:spPr>
      </p:pic>
      <p:sp>
        <p:nvSpPr>
          <p:cNvPr id="1137" name="Rect 0"/>
          <p:cNvSpPr txBox="1">
            <a:spLocks/>
          </p:cNvSpPr>
          <p:nvPr/>
        </p:nvSpPr>
        <p:spPr>
          <a:xfrm>
            <a:off x="5794375" y="7071360"/>
            <a:ext cx="7102475" cy="19380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해당 모델의 모든 노드를 BFS로 탐색하면서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뼈의 계층구조를 만듭니다.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해당 노드와 뼈의 이름이 같을 때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부모의 인덱스를 가지는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vector 컨테이너를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이용해 계층구조를 표현합니다.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38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858490" y="2124710"/>
            <a:ext cx="2191385" cy="3858260"/>
          </a:xfrm>
          <a:prstGeom prst="rect"/>
          <a:noFill/>
        </p:spPr>
      </p:pic>
      <p:sp>
        <p:nvSpPr>
          <p:cNvPr id="1139" name="Rect 0"/>
          <p:cNvSpPr txBox="1">
            <a:spLocks/>
          </p:cNvSpPr>
          <p:nvPr/>
        </p:nvSpPr>
        <p:spPr>
          <a:xfrm rot="0">
            <a:off x="13124180" y="1244600"/>
            <a:ext cx="4546600" cy="58610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계층구조 적용 전 Bone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{RightFoot, Hips, RightUpLeg, RightToeBase...}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40" name="Rect 0"/>
          <p:cNvCxnSpPr>
            <a:stCxn id="1139" idx="2"/>
          </p:cNvCxnSpPr>
          <p:nvPr/>
        </p:nvCxnSpPr>
        <p:spPr>
          <a:xfrm rot="0">
            <a:off x="15397480" y="1830070"/>
            <a:ext cx="626110" cy="1362710"/>
          </a:xfrm>
          <a:prstGeom prst="straightConnector1"/>
          <a:ln w="6350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Rect 0"/>
          <p:cNvCxnSpPr>
            <a:endCxn id="1142" idx="0"/>
          </p:cNvCxnSpPr>
          <p:nvPr/>
        </p:nvCxnSpPr>
        <p:spPr>
          <a:xfrm rot="0" flipH="1">
            <a:off x="15391130" y="4644390"/>
            <a:ext cx="697230" cy="1849755"/>
          </a:xfrm>
          <a:prstGeom prst="straightConnector1"/>
          <a:ln w="6350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2" name="Rect 0"/>
          <p:cNvSpPr txBox="1">
            <a:spLocks/>
          </p:cNvSpPr>
          <p:nvPr/>
        </p:nvSpPr>
        <p:spPr>
          <a:xfrm rot="0">
            <a:off x="13117830" y="6492875"/>
            <a:ext cx="4546600" cy="58610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계층구조 적용 Bone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{Hips, RightUpLeg, RightFoot, RightToeBase...}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3" name="Rect 0"/>
          <p:cNvSpPr txBox="1">
            <a:spLocks/>
          </p:cNvSpPr>
          <p:nvPr/>
        </p:nvSpPr>
        <p:spPr>
          <a:xfrm rot="0">
            <a:off x="13111480" y="7163435"/>
            <a:ext cx="4546600" cy="58610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부모 인덱스 Parents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{-1, 0, 1, 2...}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4" name="Rect 0"/>
          <p:cNvSpPr txBox="1">
            <a:spLocks/>
          </p:cNvSpPr>
          <p:nvPr/>
        </p:nvSpPr>
        <p:spPr>
          <a:xfrm>
            <a:off x="13129260" y="7804785"/>
            <a:ext cx="4749800" cy="19380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Parents에서 1번째 인덱스의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값이 0이면, RightUpLeg의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부모가 Hips인 것을 나타냅니다.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-1은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해당 노드가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Root Bone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임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을 나타냅니다.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5" name="Rect 0"/>
          <p:cNvSpPr txBox="1">
            <a:spLocks/>
          </p:cNvSpPr>
          <p:nvPr/>
        </p:nvSpPr>
        <p:spPr>
          <a:xfrm rot="0">
            <a:off x="13759180" y="3672205"/>
            <a:ext cx="219900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rgbClr val="7DCD00"/>
                </a:solidFill>
                <a:latin typeface="맑은 고딕" charset="0"/>
                <a:ea typeface="맑은 고딕" charset="0"/>
              </a:rPr>
              <a:t>계층구조 적용</a:t>
            </a:r>
            <a:endParaRPr lang="ko-KR" altLang="en-US" sz="2400" b="1">
              <a:solidFill>
                <a:srgbClr val="7DCD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46" name="도형 49"/>
          <p:cNvCxnSpPr/>
          <p:nvPr/>
        </p:nvCxnSpPr>
        <p:spPr>
          <a:xfrm rot="0">
            <a:off x="13003530" y="989330"/>
            <a:ext cx="1905" cy="846709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762000" y="762000"/>
            <a:ext cx="16763365" cy="10795"/>
            <a:chOff x="762000" y="762000"/>
            <a:chExt cx="16763365" cy="1079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3365" cy="10795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3365" cy="10795"/>
            <a:chOff x="762000" y="9774555"/>
            <a:chExt cx="16763365" cy="1079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3365" cy="1079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762000"/>
            <a:ext cx="16763365" cy="10795"/>
            <a:chOff x="762000" y="762000"/>
            <a:chExt cx="16763365" cy="1079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3365" cy="10795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711200" y="49530"/>
            <a:ext cx="4639310" cy="7080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Animator 구조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10570845" y="305435"/>
            <a:ext cx="6957060" cy="340995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파란색은 클래스명 / </a:t>
            </a: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검정색은 멤버변수</a:t>
            </a: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 / </a:t>
            </a: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초록색은 멤버함수 입니다.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 rot="0">
            <a:off x="292100" y="7101840"/>
            <a:ext cx="7102475" cy="1569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Animator 클래스는 애니메이션 클립들과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Bone 구조를 가집니다.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매 프레임마다 deltaTime에 따라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애니메이션을 업데이트합니다.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41" name="Rect 0"/>
          <p:cNvCxnSpPr>
            <a:stCxn id="1159" idx="3"/>
            <a:endCxn id="1171" idx="1"/>
          </p:cNvCxnSpPr>
          <p:nvPr/>
        </p:nvCxnSpPr>
        <p:spPr>
          <a:xfrm rot="0" flipV="1">
            <a:off x="5461000" y="1873250"/>
            <a:ext cx="1407795" cy="450850"/>
          </a:xfrm>
          <a:prstGeom prst="straightConnector1"/>
          <a:ln w="6350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6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8625" y="2630805"/>
            <a:ext cx="5525770" cy="4444365"/>
          </a:xfrm>
          <a:prstGeom prst="rect"/>
          <a:noFill/>
        </p:spPr>
      </p:pic>
      <p:pic>
        <p:nvPicPr>
          <p:cNvPr id="1147" name="그림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96355" y="2632075"/>
            <a:ext cx="5760085" cy="2948305"/>
          </a:xfrm>
          <a:prstGeom prst="rect"/>
          <a:noFill/>
        </p:spPr>
      </p:pic>
      <p:sp>
        <p:nvSpPr>
          <p:cNvPr id="1151" name="텍스트 상자 20"/>
          <p:cNvSpPr txBox="1">
            <a:spLocks/>
          </p:cNvSpPr>
          <p:nvPr/>
        </p:nvSpPr>
        <p:spPr>
          <a:xfrm rot="0">
            <a:off x="6473825" y="5643880"/>
            <a:ext cx="5838190" cy="19380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하나의 애니메이션 클립을 나타내는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클래스 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각 뼈의 움직임을 나타내는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BoneFrames 클래스를 뼈의 개수만큼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벡터에 저장합니다.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2" name="텍스트 상자 21"/>
          <p:cNvSpPr txBox="1">
            <a:spLocks/>
          </p:cNvSpPr>
          <p:nvPr/>
        </p:nvSpPr>
        <p:spPr>
          <a:xfrm rot="0">
            <a:off x="12448540" y="4211320"/>
            <a:ext cx="476758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54" name="그룹 23"/>
          <p:cNvGrpSpPr/>
          <p:nvPr/>
        </p:nvGrpSpPr>
        <p:grpSpPr>
          <a:xfrm rot="0">
            <a:off x="12447905" y="2692400"/>
            <a:ext cx="5495290" cy="4050665"/>
            <a:chOff x="12447905" y="2692400"/>
            <a:chExt cx="5495290" cy="4050665"/>
          </a:xfrm>
        </p:grpSpPr>
        <p:pic>
          <p:nvPicPr>
            <p:cNvPr id="1148" name="그림 1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2447905" y="3642360"/>
              <a:ext cx="5481955" cy="3100705"/>
            </a:xfrm>
            <a:prstGeom prst="rect"/>
            <a:noFill/>
          </p:spPr>
        </p:pic>
        <p:pic>
          <p:nvPicPr>
            <p:cNvPr id="1153" name="그림 2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2471400" y="2692400"/>
              <a:ext cx="5471795" cy="945515"/>
            </a:xfrm>
            <a:prstGeom prst="rect"/>
            <a:noFill/>
          </p:spPr>
        </p:pic>
      </p:grpSp>
      <p:sp>
        <p:nvSpPr>
          <p:cNvPr id="1156" name="텍스트 상자 25"/>
          <p:cNvSpPr txBox="1">
            <a:spLocks/>
          </p:cNvSpPr>
          <p:nvPr/>
        </p:nvSpPr>
        <p:spPr>
          <a:xfrm rot="0">
            <a:off x="12409805" y="6896100"/>
            <a:ext cx="5838190" cy="12001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하나의 뼈의 시간에 따른 움직임을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나타내는 크기, 회전, 이동 정보를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가지고 업데이트시 보간합니다.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3" name="Rect 0"/>
          <p:cNvSpPr txBox="1">
            <a:spLocks/>
          </p:cNvSpPr>
          <p:nvPr/>
        </p:nvSpPr>
        <p:spPr>
          <a:xfrm rot="0">
            <a:off x="903605" y="1614170"/>
            <a:ext cx="4572000" cy="52387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800">
                <a:solidFill>
                  <a:srgbClr val="0611F2"/>
                </a:solidFill>
                <a:latin typeface="맑은 고딕" charset="0"/>
                <a:ea typeface="맑은 고딕" charset="0"/>
              </a:rPr>
              <a:t>Animator</a:t>
            </a: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7" name="텍스트 상자 26"/>
          <p:cNvSpPr txBox="1">
            <a:spLocks/>
          </p:cNvSpPr>
          <p:nvPr/>
        </p:nvSpPr>
        <p:spPr>
          <a:xfrm rot="0">
            <a:off x="897255" y="2140585"/>
            <a:ext cx="1517015" cy="3397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AnimationClip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8" name="텍스트 상자 27"/>
          <p:cNvSpPr txBox="1">
            <a:spLocks/>
          </p:cNvSpPr>
          <p:nvPr/>
        </p:nvSpPr>
        <p:spPr>
          <a:xfrm rot="0">
            <a:off x="2426970" y="2146935"/>
            <a:ext cx="1517015" cy="3397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AnimationClip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9" name="텍스트 상자 28"/>
          <p:cNvSpPr txBox="1">
            <a:spLocks/>
          </p:cNvSpPr>
          <p:nvPr/>
        </p:nvSpPr>
        <p:spPr>
          <a:xfrm rot="0">
            <a:off x="3944620" y="2153920"/>
            <a:ext cx="1517015" cy="3397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AnimationClip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70" name="도형 40"/>
          <p:cNvCxnSpPr/>
          <p:nvPr/>
        </p:nvCxnSpPr>
        <p:spPr>
          <a:xfrm rot="0" flipV="1">
            <a:off x="11490960" y="1968500"/>
            <a:ext cx="1470025" cy="326390"/>
          </a:xfrm>
          <a:prstGeom prst="straightConnector1"/>
          <a:ln w="6350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1" name="텍스트 상자 41"/>
          <p:cNvSpPr txBox="1">
            <a:spLocks/>
          </p:cNvSpPr>
          <p:nvPr/>
        </p:nvSpPr>
        <p:spPr>
          <a:xfrm rot="0">
            <a:off x="6868160" y="1611630"/>
            <a:ext cx="4572000" cy="52387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800">
                <a:solidFill>
                  <a:srgbClr val="0611F2"/>
                </a:solidFill>
                <a:latin typeface="맑은 고딕" charset="0"/>
                <a:ea typeface="맑은 고딕" charset="0"/>
              </a:rPr>
              <a:t>AnimationClip</a:t>
            </a: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2" name="텍스트 상자 42"/>
          <p:cNvSpPr txBox="1">
            <a:spLocks/>
          </p:cNvSpPr>
          <p:nvPr/>
        </p:nvSpPr>
        <p:spPr>
          <a:xfrm rot="0">
            <a:off x="6861810" y="2138045"/>
            <a:ext cx="1517015" cy="3397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BoneFrames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3" name="텍스트 상자 43"/>
          <p:cNvSpPr txBox="1">
            <a:spLocks/>
          </p:cNvSpPr>
          <p:nvPr/>
        </p:nvSpPr>
        <p:spPr>
          <a:xfrm rot="0">
            <a:off x="8391525" y="2144395"/>
            <a:ext cx="1517015" cy="3397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BoneFrames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4" name="텍스트 상자 44"/>
          <p:cNvSpPr txBox="1">
            <a:spLocks/>
          </p:cNvSpPr>
          <p:nvPr/>
        </p:nvSpPr>
        <p:spPr>
          <a:xfrm rot="0">
            <a:off x="9909175" y="2151380"/>
            <a:ext cx="1517015" cy="3397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BoneFrames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5" name="텍스트 상자 45"/>
          <p:cNvSpPr txBox="1">
            <a:spLocks/>
          </p:cNvSpPr>
          <p:nvPr/>
        </p:nvSpPr>
        <p:spPr>
          <a:xfrm rot="0">
            <a:off x="12959715" y="1466215"/>
            <a:ext cx="4572000" cy="52387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800">
                <a:solidFill>
                  <a:srgbClr val="0611F2"/>
                </a:solidFill>
                <a:latin typeface="맑은 고딕" charset="0"/>
                <a:ea typeface="맑은 고딕" charset="0"/>
              </a:rPr>
              <a:t>BoneFrames</a:t>
            </a:r>
            <a:endParaRPr lang="ko-KR" altLang="en-US" sz="28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6" name="텍스트 상자 46"/>
          <p:cNvSpPr txBox="1">
            <a:spLocks/>
          </p:cNvSpPr>
          <p:nvPr/>
        </p:nvSpPr>
        <p:spPr>
          <a:xfrm rot="0">
            <a:off x="12953365" y="1992630"/>
            <a:ext cx="1517015" cy="3397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KeyFrame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7" name="텍스트 상자 47"/>
          <p:cNvSpPr txBox="1">
            <a:spLocks/>
          </p:cNvSpPr>
          <p:nvPr/>
        </p:nvSpPr>
        <p:spPr>
          <a:xfrm rot="0">
            <a:off x="14483080" y="1998980"/>
            <a:ext cx="1517015" cy="3397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KeyFrame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78" name="텍스트 상자 48"/>
          <p:cNvSpPr txBox="1">
            <a:spLocks/>
          </p:cNvSpPr>
          <p:nvPr/>
        </p:nvSpPr>
        <p:spPr>
          <a:xfrm rot="0">
            <a:off x="16000730" y="2005965"/>
            <a:ext cx="1517015" cy="3397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KeyFrame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762000" y="762000"/>
            <a:ext cx="16764000" cy="11430"/>
            <a:chOff x="762000" y="762000"/>
            <a:chExt cx="16764000" cy="1143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4000" cy="11430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762000"/>
            <a:ext cx="16764000" cy="11430"/>
            <a:chOff x="762000" y="762000"/>
            <a:chExt cx="16764000" cy="1143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4000" cy="11430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766445" y="63500"/>
            <a:ext cx="6203315" cy="7080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애니메이션 업데이트 코드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sp>
        <p:nvSpPr>
          <p:cNvPr id="1134" name="Rect 0"/>
          <p:cNvSpPr txBox="1">
            <a:spLocks/>
          </p:cNvSpPr>
          <p:nvPr/>
        </p:nvSpPr>
        <p:spPr>
          <a:xfrm rot="0">
            <a:off x="10570845" y="250190"/>
            <a:ext cx="6957695" cy="341630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파란색은 클래스명 / </a:t>
            </a: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검정색은 멤버변수</a:t>
            </a: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 / </a:t>
            </a: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초록색은 멤버함수 입니다.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Rect 0"/>
          <p:cNvSpPr txBox="1">
            <a:spLocks/>
          </p:cNvSpPr>
          <p:nvPr/>
        </p:nvSpPr>
        <p:spPr>
          <a:xfrm rot="0">
            <a:off x="763270" y="4996180"/>
            <a:ext cx="5083810" cy="45205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같은 애니메이터를 공유하는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렌더러에서 중복 업데이트를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방지하기 위해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Bool AnimatedPerFrame 변수를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플래그로 사용합니다.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이번 프레임에서 업데이트를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완료한 애니메이터는 플래그를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true로 설정합니다.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다른 애니메이터에서 업데이트 시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플래그가 true면 업데이트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하지 않습니다.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79" name="그림 5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8520" y="1593850"/>
            <a:ext cx="4961255" cy="3255010"/>
          </a:xfrm>
          <a:prstGeom prst="rect"/>
          <a:noFill/>
        </p:spPr>
      </p:pic>
      <p:cxnSp>
        <p:nvCxnSpPr>
          <p:cNvPr id="1141" name="Rect 0"/>
          <p:cNvCxnSpPr/>
          <p:nvPr/>
        </p:nvCxnSpPr>
        <p:spPr>
          <a:xfrm rot="0" flipV="1">
            <a:off x="2188845" y="2618740"/>
            <a:ext cx="4919345" cy="817880"/>
          </a:xfrm>
          <a:prstGeom prst="straightConnector1"/>
          <a:ln w="6350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0" name="그림 5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58355" y="2564765"/>
            <a:ext cx="8566785" cy="1946910"/>
          </a:xfrm>
          <a:prstGeom prst="rect"/>
          <a:noFill/>
        </p:spPr>
      </p:pic>
      <p:sp>
        <p:nvSpPr>
          <p:cNvPr id="1181" name="텍스트 상자 54"/>
          <p:cNvSpPr txBox="1">
            <a:spLocks/>
          </p:cNvSpPr>
          <p:nvPr/>
        </p:nvSpPr>
        <p:spPr>
          <a:xfrm rot="0">
            <a:off x="7166610" y="4618990"/>
            <a:ext cx="9085580" cy="19380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현재 time의 양쪽에 해당하는 원소를 이분탐색으로 구합니다.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현재 time에 해당하는 Scale 값을 보간해서 구합니다.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회전과 이동에 동일하게 수행한 뒤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/>
            </a:r>
            <a:b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</a:b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Scale * Quaternion * Translation 계산을 수행해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이번 프레임에서 해당 뼈의 행렬을 구합니다.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82" name="도형 55"/>
          <p:cNvSpPr>
            <a:spLocks/>
          </p:cNvSpPr>
          <p:nvPr/>
        </p:nvSpPr>
        <p:spPr>
          <a:xfrm rot="0">
            <a:off x="7828280" y="1551940"/>
            <a:ext cx="1205230" cy="92900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Scale0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(time0)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83" name="도형 56"/>
          <p:cNvSpPr>
            <a:spLocks/>
          </p:cNvSpPr>
          <p:nvPr/>
        </p:nvSpPr>
        <p:spPr>
          <a:xfrm rot="0">
            <a:off x="12264390" y="1554480"/>
            <a:ext cx="1205230" cy="92900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Scale1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(time1)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84" name="도형 57"/>
          <p:cNvCxnSpPr>
            <a:stCxn id="1182" idx="6"/>
            <a:endCxn id="1183" idx="2"/>
          </p:cNvCxnSpPr>
          <p:nvPr/>
        </p:nvCxnSpPr>
        <p:spPr>
          <a:xfrm rot="0">
            <a:off x="9032875" y="2016125"/>
            <a:ext cx="3232150" cy="3175"/>
          </a:xfrm>
          <a:prstGeom prst="line"/>
          <a:ln w="38100" cap="flat" cmpd="sng">
            <a:solidFill>
              <a:srgbClr val="FFFF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5" name="도형 60"/>
          <p:cNvSpPr>
            <a:spLocks/>
          </p:cNvSpPr>
          <p:nvPr/>
        </p:nvSpPr>
        <p:spPr>
          <a:xfrm rot="0">
            <a:off x="9919970" y="1648460"/>
            <a:ext cx="1012825" cy="777875"/>
          </a:xfrm>
          <a:prstGeom prst="ellipse"/>
          <a:solidFill>
            <a:srgbClr val="0611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Scale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(time)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86" name="도형 75"/>
          <p:cNvSpPr>
            <a:spLocks/>
          </p:cNvSpPr>
          <p:nvPr/>
        </p:nvSpPr>
        <p:spPr>
          <a:xfrm rot="0">
            <a:off x="9032875" y="1717675"/>
            <a:ext cx="859790" cy="416560"/>
          </a:xfrm>
          <a:prstGeom prst="arc">
            <a:avLst>
              <a:gd name="adj1" fmla="val 10311675"/>
              <a:gd name="adj2" fmla="val 570746"/>
            </a:avLst>
          </a:prstGeom>
          <a:ln w="25400" cap="flat" cmpd="sng">
            <a:solidFill>
              <a:srgbClr val="0099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87" name="도형 78"/>
          <p:cNvSpPr>
            <a:spLocks/>
          </p:cNvSpPr>
          <p:nvPr/>
        </p:nvSpPr>
        <p:spPr>
          <a:xfrm rot="0">
            <a:off x="10945495" y="1803400"/>
            <a:ext cx="1316355" cy="416560"/>
          </a:xfrm>
          <a:prstGeom prst="arc">
            <a:avLst>
              <a:gd name="adj1" fmla="val 11056974"/>
              <a:gd name="adj2" fmla="val 21587993"/>
            </a:avLst>
          </a:prstGeom>
          <a:ln w="25400" cap="flat" cmpd="sng">
            <a:solidFill>
              <a:srgbClr val="0099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88" name="그림 7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499860" y="6997065"/>
            <a:ext cx="3489960" cy="1848485"/>
          </a:xfrm>
          <a:prstGeom prst="rect"/>
          <a:noFill/>
        </p:spPr>
      </p:pic>
      <p:sp>
        <p:nvSpPr>
          <p:cNvPr id="1189" name="텍스트 상자 80"/>
          <p:cNvSpPr txBox="1">
            <a:spLocks/>
          </p:cNvSpPr>
          <p:nvPr/>
        </p:nvSpPr>
        <p:spPr>
          <a:xfrm rot="0">
            <a:off x="14869160" y="7569200"/>
            <a:ext cx="3058795" cy="7080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Animator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Virtual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Update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()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90" name="도형 81"/>
          <p:cNvCxnSpPr/>
          <p:nvPr/>
        </p:nvCxnSpPr>
        <p:spPr>
          <a:xfrm rot="0">
            <a:off x="9947275" y="7426325"/>
            <a:ext cx="1889125" cy="474980"/>
          </a:xfrm>
          <a:prstGeom prst="straightConnector1"/>
          <a:ln w="6350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1" name="도형 82"/>
          <p:cNvCxnSpPr/>
          <p:nvPr/>
        </p:nvCxnSpPr>
        <p:spPr>
          <a:xfrm rot="0">
            <a:off x="9767570" y="7745095"/>
            <a:ext cx="2023110" cy="41910"/>
          </a:xfrm>
          <a:prstGeom prst="straightConnector1"/>
          <a:ln w="6350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2" name="도형 83"/>
          <p:cNvCxnSpPr/>
          <p:nvPr/>
        </p:nvCxnSpPr>
        <p:spPr>
          <a:xfrm rot="0" flipV="1">
            <a:off x="9504045" y="7994650"/>
            <a:ext cx="2314575" cy="55880"/>
          </a:xfrm>
          <a:prstGeom prst="straightConnector1"/>
          <a:ln w="6350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3" name="도형 84"/>
          <p:cNvCxnSpPr/>
          <p:nvPr/>
        </p:nvCxnSpPr>
        <p:spPr>
          <a:xfrm rot="0" flipV="1">
            <a:off x="9462770" y="8091170"/>
            <a:ext cx="2341880" cy="250190"/>
          </a:xfrm>
          <a:prstGeom prst="straightConnector1"/>
          <a:ln w="6350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4" name="도형 85"/>
          <p:cNvCxnSpPr/>
          <p:nvPr/>
        </p:nvCxnSpPr>
        <p:spPr>
          <a:xfrm rot="0" flipH="1">
            <a:off x="6151245" y="6788150"/>
            <a:ext cx="11403330" cy="635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5" name="텍스트 상자 86"/>
          <p:cNvSpPr txBox="1">
            <a:spLocks/>
          </p:cNvSpPr>
          <p:nvPr/>
        </p:nvSpPr>
        <p:spPr>
          <a:xfrm rot="0">
            <a:off x="6504305" y="8985250"/>
            <a:ext cx="10939145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하나의 오브젝트가 여러개의 메쉬로 이루어진 경우 하나의 애니메이터를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공유하고, 중복 업데이트를 방지합니다.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96" name="텍스트 상자 87"/>
          <p:cNvSpPr txBox="1">
            <a:spLocks/>
          </p:cNvSpPr>
          <p:nvPr/>
        </p:nvSpPr>
        <p:spPr>
          <a:xfrm rot="0">
            <a:off x="11835765" y="7679055"/>
            <a:ext cx="2379345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0611F2"/>
                </a:solidFill>
                <a:latin typeface="맑은 고딕" charset="0"/>
                <a:ea typeface="맑은 고딕" charset="0"/>
              </a:rPr>
              <a:t>NodeHierarchy</a:t>
            </a:r>
            <a:endParaRPr lang="ko-KR" altLang="en-US" sz="24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97" name="도형 88"/>
          <p:cNvCxnSpPr>
            <a:stCxn id="1196" idx="3"/>
            <a:endCxn id="1189" idx="1"/>
          </p:cNvCxnSpPr>
          <p:nvPr/>
        </p:nvCxnSpPr>
        <p:spPr>
          <a:xfrm rot="0">
            <a:off x="14214475" y="7909560"/>
            <a:ext cx="655320" cy="13970"/>
          </a:xfrm>
          <a:prstGeom prst="straightConnector1"/>
          <a:ln w="63500" cap="flat" cmpd="sng">
            <a:solidFill>
              <a:srgbClr val="4D81C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762000" y="782955"/>
            <a:ext cx="16764635" cy="12065"/>
            <a:chOff x="762000" y="782955"/>
            <a:chExt cx="16764635" cy="1206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82955"/>
              <a:ext cx="16765270" cy="12700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624840" y="-3175"/>
            <a:ext cx="6207760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애니메이션 쉐이더 변수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graphicFrame>
        <p:nvGraphicFramePr>
          <p:cNvPr id="1198" name="표 1"/>
          <p:cNvGraphicFramePr>
            <a:graphicFrameLocks noGrp="1"/>
          </p:cNvGraphicFramePr>
          <p:nvPr/>
        </p:nvGraphicFramePr>
        <p:xfrm>
          <a:off x="421005" y="1939925"/>
          <a:ext cx="119195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840"/>
                <a:gridCol w="1259840"/>
                <a:gridCol w="1259840"/>
                <a:gridCol w="1259840"/>
                <a:gridCol w="1259840"/>
                <a:gridCol w="1259840"/>
                <a:gridCol w="1259840"/>
                <a:gridCol w="1259840"/>
                <a:gridCol w="1259840"/>
                <a:gridCol w="581025"/>
              </a:tblGrid>
              <a:tr h="370840"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RootBone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Bone1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Bone2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Bone3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Bone4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Bone5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Bone6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Bone7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Bone8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latinLnBrk="0" hangingPunct="1" lvl="1">
                        <a:buFontTx/>
                        <a:buNone/>
                      </a:pPr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...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1199" name="텍스트 상자 3"/>
          <p:cNvSpPr txBox="1">
            <a:spLocks/>
          </p:cNvSpPr>
          <p:nvPr/>
        </p:nvSpPr>
        <p:spPr>
          <a:xfrm rot="0">
            <a:off x="420370" y="1406525"/>
            <a:ext cx="7224395" cy="4006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Float4x4</a:t>
            </a: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gBoneTransforms[BoneSize]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뼈 최종변환 행렬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02" name="텍스트 상자 6"/>
          <p:cNvSpPr txBox="1">
            <a:spLocks/>
          </p:cNvSpPr>
          <p:nvPr/>
        </p:nvSpPr>
        <p:spPr>
          <a:xfrm rot="0">
            <a:off x="434340" y="2400935"/>
            <a:ext cx="6998970" cy="4006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StructuredBuffer&lt;vertex&gt; 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gVertices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모델의 정점 정보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203" name="표 9"/>
          <p:cNvGraphicFramePr>
            <a:graphicFrameLocks noGrp="1"/>
          </p:cNvGraphicFramePr>
          <p:nvPr/>
        </p:nvGraphicFramePr>
        <p:xfrm>
          <a:off x="427990" y="2830195"/>
          <a:ext cx="50603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/>
                <a:gridCol w="1011555"/>
                <a:gridCol w="1011555"/>
                <a:gridCol w="1011555"/>
                <a:gridCol w="1014095"/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Vertex0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Vertex1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Vertex2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Vertex3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...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1204" name="텍스트 상자 10"/>
          <p:cNvSpPr txBox="1">
            <a:spLocks/>
          </p:cNvSpPr>
          <p:nvPr/>
        </p:nvSpPr>
        <p:spPr>
          <a:xfrm rot="0">
            <a:off x="427990" y="3357880"/>
            <a:ext cx="7310120" cy="4006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StructuredBuffer&lt;skinData&gt; 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gInputSkinData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모델 스킨 정보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205" name="표 11"/>
          <p:cNvGraphicFramePr>
            <a:graphicFrameLocks noGrp="1"/>
          </p:cNvGraphicFramePr>
          <p:nvPr/>
        </p:nvGraphicFramePr>
        <p:xfrm>
          <a:off x="434340" y="3760470"/>
          <a:ext cx="64014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525"/>
                <a:gridCol w="1279525"/>
                <a:gridCol w="1279525"/>
                <a:gridCol w="1279525"/>
                <a:gridCol w="1283335"/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SkinData0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SkinData1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SkinData2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SkinData3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...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1206" name="텍스트 상자 12"/>
          <p:cNvSpPr txBox="1">
            <a:spLocks/>
          </p:cNvSpPr>
          <p:nvPr/>
        </p:nvSpPr>
        <p:spPr>
          <a:xfrm rot="0">
            <a:off x="414655" y="4184015"/>
            <a:ext cx="9201150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i 번째 vertex와 i 번째 skinData는 매핑됩니다.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skinData는 정점이 참조하는 뼈의 인덱스와 가중치를 가집니다.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07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039350" y="3317240"/>
            <a:ext cx="7581900" cy="1738630"/>
          </a:xfrm>
          <a:prstGeom prst="rect"/>
          <a:noFill/>
        </p:spPr>
      </p:pic>
      <p:sp>
        <p:nvSpPr>
          <p:cNvPr id="1208" name="텍스트 상자 15"/>
          <p:cNvSpPr txBox="1">
            <a:spLocks/>
          </p:cNvSpPr>
          <p:nvPr/>
        </p:nvSpPr>
        <p:spPr>
          <a:xfrm rot="0">
            <a:off x="10076180" y="2862580"/>
            <a:ext cx="7392670" cy="4006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groupshared float4x4 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gBoneCache[BONESIZE]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공유메모리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0" name="텍스트 상자 17"/>
          <p:cNvSpPr txBox="1">
            <a:spLocks/>
          </p:cNvSpPr>
          <p:nvPr/>
        </p:nvSpPr>
        <p:spPr>
          <a:xfrm rot="0">
            <a:off x="14630400" y="283210"/>
            <a:ext cx="2840990" cy="339725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초록색은 변수를 나타냅니다.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0" name="텍스트 상자 28"/>
          <p:cNvSpPr txBox="1">
            <a:spLocks/>
          </p:cNvSpPr>
          <p:nvPr/>
        </p:nvSpPr>
        <p:spPr>
          <a:xfrm rot="0">
            <a:off x="431800" y="5092700"/>
            <a:ext cx="6998970" cy="4006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StructuredBuffer&lt;resultVertex&gt; 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gVertices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최종 정점 정보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221" name="표 29"/>
          <p:cNvGraphicFramePr>
            <a:graphicFrameLocks noGrp="1"/>
          </p:cNvGraphicFramePr>
          <p:nvPr/>
        </p:nvGraphicFramePr>
        <p:xfrm>
          <a:off x="425450" y="5521960"/>
          <a:ext cx="50158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555"/>
                <a:gridCol w="1011555"/>
                <a:gridCol w="1011555"/>
                <a:gridCol w="1011555"/>
                <a:gridCol w="969645"/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Vertex0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Vertex1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Vertex2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Vertex3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...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1222" name="도형 32"/>
          <p:cNvSpPr>
            <a:spLocks/>
          </p:cNvSpPr>
          <p:nvPr/>
        </p:nvSpPr>
        <p:spPr>
          <a:xfrm rot="0">
            <a:off x="12340590" y="2099945"/>
            <a:ext cx="1431925" cy="763270"/>
          </a:xfrm>
          <a:prstGeom prst="bentConnector2"/>
          <a:ln w="63500" cap="flat" cmpd="sng"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23" name="그림 3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6555" y="6984365"/>
            <a:ext cx="7489825" cy="1010285"/>
          </a:xfrm>
          <a:prstGeom prst="rect"/>
          <a:noFill/>
        </p:spPr>
      </p:pic>
      <p:sp>
        <p:nvSpPr>
          <p:cNvPr id="1224" name="텍스트 상자 35"/>
          <p:cNvSpPr txBox="1">
            <a:spLocks/>
          </p:cNvSpPr>
          <p:nvPr/>
        </p:nvSpPr>
        <p:spPr>
          <a:xfrm rot="0">
            <a:off x="10073640" y="5142230"/>
            <a:ext cx="92011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속도 향상을 위해 </a:t>
            </a:r>
            <a:r>
              <a:rPr lang="ko-KR" sz="2400" b="1">
                <a:solidFill>
                  <a:srgbClr val="36B700"/>
                </a:solidFill>
                <a:latin typeface="맑은 고딕" charset="0"/>
                <a:ea typeface="맑은 고딕" charset="0"/>
              </a:rPr>
              <a:t>뼈 최종변환 행렬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을 공유메모리에 저장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5" name="텍스트 상자 36"/>
          <p:cNvSpPr txBox="1">
            <a:spLocks/>
          </p:cNvSpPr>
          <p:nvPr/>
        </p:nvSpPr>
        <p:spPr>
          <a:xfrm rot="0">
            <a:off x="372110" y="8065770"/>
            <a:ext cx="9201150" cy="12001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정점의 개수 N길이의 1차원 계산쉐이더를 수행합니다.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dispatchThreadID의 값을 정점버퍼의 인덱스로 사용해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각 스레드마다 하나의 정점변환을 수행합니다.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6" name="텍스트 상자 37"/>
          <p:cNvSpPr txBox="1">
            <a:spLocks/>
          </p:cNvSpPr>
          <p:nvPr/>
        </p:nvSpPr>
        <p:spPr>
          <a:xfrm rot="0">
            <a:off x="8834120" y="6532245"/>
            <a:ext cx="7639685" cy="4006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 b="0">
                <a:solidFill>
                  <a:srgbClr val="009900"/>
                </a:solidFill>
                <a:latin typeface="맑은 고딕" charset="0"/>
                <a:ea typeface="맑은 고딕" charset="0"/>
              </a:rPr>
              <a:t>Int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 boneIdx[4] = </a:t>
            </a:r>
            <a:r>
              <a:rPr lang="ko-KR" sz="2000" b="0">
                <a:solidFill>
                  <a:srgbClr val="009900"/>
                </a:solidFill>
                <a:latin typeface="맑은 고딕" charset="0"/>
                <a:ea typeface="맑은 고딕" charset="0"/>
              </a:rPr>
              <a:t>gInputSkinData[dispatchThreadID].indices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7" name="텍스트 상자 39"/>
          <p:cNvSpPr txBox="1">
            <a:spLocks/>
          </p:cNvSpPr>
          <p:nvPr/>
        </p:nvSpPr>
        <p:spPr>
          <a:xfrm rot="0">
            <a:off x="8836025" y="6936740"/>
            <a:ext cx="7639685" cy="4006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 b="0">
                <a:solidFill>
                  <a:srgbClr val="009900"/>
                </a:solidFill>
                <a:latin typeface="맑은 고딕" charset="0"/>
                <a:ea typeface="맑은 고딕" charset="0"/>
              </a:rPr>
              <a:t>float</a:t>
            </a:r>
            <a:r>
              <a:rPr lang="ko-KR" sz="2000" b="1">
                <a:solidFill>
                  <a:srgbClr val="009900"/>
                </a:solidFill>
                <a:latin typeface="맑은 고딕" charset="0"/>
                <a:ea typeface="맑은 고딕" charset="0"/>
              </a:rPr>
              <a:t> weights[4] = </a:t>
            </a:r>
            <a:r>
              <a:rPr lang="ko-KR" sz="2000" b="0">
                <a:solidFill>
                  <a:srgbClr val="009900"/>
                </a:solidFill>
                <a:latin typeface="맑은 고딕" charset="0"/>
                <a:ea typeface="맑은 고딕" charset="0"/>
              </a:rPr>
              <a:t>gInputSkinData[dispatchThreadID].weight</a:t>
            </a:r>
            <a:endParaRPr lang="ko-KR" altLang="en-US" sz="2000" b="1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29" name="그림 4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37930" y="7456170"/>
            <a:ext cx="8411845" cy="1019810"/>
          </a:xfrm>
          <a:prstGeom prst="rect"/>
          <a:noFill/>
        </p:spPr>
      </p:pic>
      <p:sp>
        <p:nvSpPr>
          <p:cNvPr id="1230" name="텍스트 상자 42"/>
          <p:cNvSpPr txBox="1">
            <a:spLocks/>
          </p:cNvSpPr>
          <p:nvPr/>
        </p:nvSpPr>
        <p:spPr>
          <a:xfrm rot="0">
            <a:off x="419735" y="6192520"/>
            <a:ext cx="6207125" cy="70739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계산쉐이더 정점위치 계산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grpSp>
        <p:nvGrpSpPr>
          <p:cNvPr id="1231" name="그룹 44"/>
          <p:cNvGrpSpPr/>
          <p:nvPr/>
        </p:nvGrpSpPr>
        <p:grpSpPr>
          <a:xfrm rot="0">
            <a:off x="763905" y="6075680"/>
            <a:ext cx="16764635" cy="12065"/>
            <a:chOff x="763905" y="6075680"/>
            <a:chExt cx="16764635" cy="12065"/>
          </a:xfrm>
        </p:grpSpPr>
        <p:pic>
          <p:nvPicPr>
            <p:cNvPr id="1232" name="그림 4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3905" y="6075680"/>
              <a:ext cx="16764635" cy="12065"/>
            </a:xfrm>
            <a:prstGeom prst="rect"/>
            <a:noFill/>
            <a:ln w="15875" cap="flat" cmpd="sng">
              <a:solidFill>
                <a:schemeClr val="bg1">
                  <a:alpha val="100000"/>
                </a:schemeClr>
              </a:solidFill>
              <a:prstDash val="solid"/>
              <a:round/>
            </a:ln>
          </p:spPr>
        </p:pic>
      </p:grpSp>
      <p:sp>
        <p:nvSpPr>
          <p:cNvPr id="1233" name="텍스트 상자 49"/>
          <p:cNvSpPr txBox="1">
            <a:spLocks/>
          </p:cNvSpPr>
          <p:nvPr/>
        </p:nvSpPr>
        <p:spPr>
          <a:xfrm rot="0">
            <a:off x="8714740" y="8566785"/>
            <a:ext cx="920115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최대 4개의 뼈를 참조해 가중치에 따라 위치를 계산합니다.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5270" cy="12700"/>
            <a:chOff x="762000" y="9774555"/>
            <a:chExt cx="16765270" cy="1270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5270" cy="1270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5270" cy="12700"/>
            <a:chOff x="762000" y="345440"/>
            <a:chExt cx="16765270" cy="1270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5270" cy="1270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>
            <a:off x="411480" y="7844790"/>
            <a:ext cx="17120235" cy="12001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계산쉐이더에서 애니메이션의 최종변환 행렬을 이용해 정점들의 위치를 버퍼에 저장합니다.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버퍼에 저장된 정점 위치를 이용해 추가계산 없이 그림자맵에 오브젝트를 그릴 수 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위 사진은 각 오브젝트마다 다른 애니메이션을 적용하고 그림자를 그린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 rot="0">
            <a:off x="153670" y="-31750"/>
            <a:ext cx="4765040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애니메이션 그림자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7" name="그림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"/>
          <a:stretch>
            <a:fillRect/>
          </a:stretch>
        </p:blipFill>
        <p:spPr>
          <a:xfrm rot="0">
            <a:off x="114935" y="605790"/>
            <a:ext cx="10082530" cy="6896735"/>
          </a:xfrm>
          <a:prstGeom prst="rect"/>
          <a:noFill/>
        </p:spPr>
      </p:pic>
      <p:pic>
        <p:nvPicPr>
          <p:cNvPr id="1148" name="그림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87285" y="815340"/>
            <a:ext cx="10782935" cy="68681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595870"/>
            <a:ext cx="17117060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빈 오브젝트를 생성 후 Light Component를 추가 해 Directional Light를 조명으로 사용하였습니다.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좌측 사진은 Directional Light 1개, 우측 사진은 Directional Light 3개를 사용한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5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345" y="513080"/>
            <a:ext cx="18126710" cy="6925310"/>
          </a:xfrm>
          <a:prstGeom prst="rect"/>
          <a:noFill/>
        </p:spPr>
      </p:pic>
      <p:pic>
        <p:nvPicPr>
          <p:cNvPr id="1146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65"/>
          <a:stretch>
            <a:fillRect/>
          </a:stretch>
        </p:blipFill>
        <p:spPr>
          <a:xfrm rot="0">
            <a:off x="7125335" y="2460625"/>
            <a:ext cx="7781925" cy="4986655"/>
          </a:xfrm>
          <a:prstGeom prst="rect"/>
          <a:noFill/>
        </p:spPr>
      </p:pic>
      <p:grpSp>
        <p:nvGrpSpPr>
          <p:cNvPr id="1148" name="그룹 9"/>
          <p:cNvGrpSpPr/>
          <p:nvPr/>
        </p:nvGrpSpPr>
        <p:grpSpPr>
          <a:xfrm rot="0">
            <a:off x="762000" y="345440"/>
            <a:ext cx="16764635" cy="12065"/>
            <a:chOff x="762000" y="345440"/>
            <a:chExt cx="16764635" cy="12065"/>
          </a:xfrm>
        </p:grpSpPr>
        <p:pic>
          <p:nvPicPr>
            <p:cNvPr id="1149" name="그림 8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635" cy="12065"/>
            </a:xfrm>
            <a:prstGeom prst="rect"/>
            <a:noFill/>
          </p:spPr>
        </p:pic>
      </p:grpSp>
      <p:sp>
        <p:nvSpPr>
          <p:cNvPr id="1147" name="텍스트 상자 7"/>
          <p:cNvSpPr txBox="1">
            <a:spLocks/>
          </p:cNvSpPr>
          <p:nvPr/>
        </p:nvSpPr>
        <p:spPr>
          <a:xfrm rot="0">
            <a:off x="153670" y="-31750"/>
            <a:ext cx="2286000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평행광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762000" y="782955"/>
            <a:ext cx="16764635" cy="12065"/>
            <a:chOff x="762000" y="782955"/>
            <a:chExt cx="16764635" cy="1206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82955"/>
              <a:ext cx="16765270" cy="12700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581025" y="47625"/>
            <a:ext cx="7356475" cy="7080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애니메이션 인스턴싱 / 그림자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graphicFrame>
        <p:nvGraphicFramePr>
          <p:cNvPr id="1211" name="표 50"/>
          <p:cNvGraphicFramePr>
            <a:graphicFrameLocks noGrp="1"/>
          </p:cNvGraphicFramePr>
          <p:nvPr/>
        </p:nvGraphicFramePr>
        <p:xfrm>
          <a:off x="421005" y="1914525"/>
          <a:ext cx="119195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840"/>
                <a:gridCol w="1259840"/>
                <a:gridCol w="1259840"/>
                <a:gridCol w="1259840"/>
                <a:gridCol w="1259840"/>
                <a:gridCol w="1259840"/>
                <a:gridCol w="1259840"/>
                <a:gridCol w="1259840"/>
                <a:gridCol w="1259840"/>
                <a:gridCol w="581025"/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Vertex0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Vertex1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Vertex2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Vertex3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Vertex4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Vertex5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Vertex6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Vertex7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Vertex8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...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1212" name="텍스트 상자 51"/>
          <p:cNvSpPr txBox="1">
            <a:spLocks/>
          </p:cNvSpPr>
          <p:nvPr/>
        </p:nvSpPr>
        <p:spPr>
          <a:xfrm rot="0">
            <a:off x="406400" y="1517650"/>
            <a:ext cx="7224395" cy="4006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입력 구조적버퍼(모델의 정점들을 담습니다. 불변)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213" name="표 53"/>
          <p:cNvGraphicFramePr>
            <a:graphicFrameLocks noGrp="1"/>
          </p:cNvGraphicFramePr>
          <p:nvPr/>
        </p:nvGraphicFramePr>
        <p:xfrm>
          <a:off x="422910" y="4256405"/>
          <a:ext cx="119195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840"/>
                <a:gridCol w="1259840"/>
                <a:gridCol w="1259840"/>
                <a:gridCol w="1259840"/>
                <a:gridCol w="1259840"/>
                <a:gridCol w="1259840"/>
                <a:gridCol w="1259840"/>
                <a:gridCol w="1259840"/>
                <a:gridCol w="1259840"/>
                <a:gridCol w="581025"/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Object0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Object1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Object2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Object3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Object4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Object5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Object6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Object7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Object8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...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1214" name="텍스트 상자 54"/>
          <p:cNvSpPr txBox="1">
            <a:spLocks/>
          </p:cNvSpPr>
          <p:nvPr/>
        </p:nvSpPr>
        <p:spPr>
          <a:xfrm rot="0">
            <a:off x="5118735" y="4634865"/>
            <a:ext cx="7224395" cy="132270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RW 구조적버퍼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(같은 모델을 사용하는 객체들의 모든 정점을 담습니다. 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매 프레임마다 변화)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[Size = 입력버퍼크기 * 오브젝트 개수]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217" name="표 62"/>
          <p:cNvGraphicFramePr>
            <a:graphicFrameLocks noGrp="1"/>
          </p:cNvGraphicFramePr>
          <p:nvPr/>
        </p:nvGraphicFramePr>
        <p:xfrm>
          <a:off x="415925" y="2667000"/>
          <a:ext cx="73279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725"/>
                <a:gridCol w="2244725"/>
                <a:gridCol w="2244725"/>
                <a:gridCol w="593725"/>
              </a:tblGrid>
              <a:tr h="370840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BoneTransform0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BoneTransform1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BoneTransform2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...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1218" name="도형 63"/>
          <p:cNvSpPr>
            <a:spLocks/>
          </p:cNvSpPr>
          <p:nvPr/>
        </p:nvSpPr>
        <p:spPr>
          <a:xfrm rot="0">
            <a:off x="429260" y="3269615"/>
            <a:ext cx="2439035" cy="81851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>
                <a:latin typeface="맑은 고딕" charset="0"/>
                <a:ea typeface="맑은 고딕" charset="0"/>
              </a:rPr>
              <a:t>계산쉐이더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219" name="도형 64"/>
          <p:cNvCxnSpPr/>
          <p:nvPr/>
        </p:nvCxnSpPr>
        <p:spPr>
          <a:xfrm rot="0" flipH="1">
            <a:off x="1662430" y="2299970"/>
            <a:ext cx="10682605" cy="1940560"/>
          </a:xfrm>
          <a:prstGeom prst="straightConnector1"/>
          <a:ln w="63500" cap="flat" cmpd="sng">
            <a:solidFill>
              <a:srgbClr val="36B7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0" name="도형 68"/>
          <p:cNvCxnSpPr/>
          <p:nvPr/>
        </p:nvCxnSpPr>
        <p:spPr>
          <a:xfrm rot="0">
            <a:off x="415925" y="2286000"/>
            <a:ext cx="635" cy="2078990"/>
          </a:xfrm>
          <a:prstGeom prst="straightConnector1"/>
          <a:ln w="63500" cap="flat" cmpd="sng">
            <a:solidFill>
              <a:srgbClr val="36B7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1" name="텍스트 상자 69"/>
          <p:cNvSpPr txBox="1">
            <a:spLocks/>
          </p:cNvSpPr>
          <p:nvPr/>
        </p:nvSpPr>
        <p:spPr>
          <a:xfrm rot="0">
            <a:off x="8161020" y="2967990"/>
            <a:ext cx="10654665" cy="1569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같은 모델을 사용하는 각 객체들에 대해 계산쉐이더를 수행합니다.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각 오브젝트마다 해당 프레임에서 업데이트 된 뼈 변환 행렬을 사용하고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하나의 출력 구조버퍼에 변환된 정점 데이터를 저장합니다.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22" name="그림 7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4825" y="6043930"/>
            <a:ext cx="7212965" cy="1978660"/>
          </a:xfrm>
          <a:prstGeom prst="rect"/>
          <a:noFill/>
        </p:spPr>
      </p:pic>
      <p:sp>
        <p:nvSpPr>
          <p:cNvPr id="1223" name="텍스트 상자 71"/>
          <p:cNvSpPr txBox="1">
            <a:spLocks/>
          </p:cNvSpPr>
          <p:nvPr/>
        </p:nvSpPr>
        <p:spPr>
          <a:xfrm rot="0">
            <a:off x="414020" y="8164830"/>
            <a:ext cx="10654665" cy="23069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출력 버퍼의 시작지점을 구하는 코드입니다.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해당 모델의 정점 개수 * 이번 객체의 ID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모델정점개수 = 100, 5번째 객체의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시작 인덱스(vertexStart)는 500이 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4" name="도형 72"/>
          <p:cNvSpPr>
            <a:spLocks/>
          </p:cNvSpPr>
          <p:nvPr/>
        </p:nvSpPr>
        <p:spPr>
          <a:xfrm rot="10800000">
            <a:off x="415290" y="4419600"/>
            <a:ext cx="1248410" cy="417195"/>
          </a:xfrm>
          <a:prstGeom prst="arc">
            <a:avLst>
              <a:gd name="adj1" fmla="val 10800000"/>
              <a:gd name="adj2" fmla="val 21517417"/>
            </a:avLst>
          </a:prstGeom>
          <a:ln w="25400" cap="flat" cmpd="sng">
            <a:solidFill>
              <a:srgbClr val="FFFF00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25" name="텍스트 상자 74"/>
          <p:cNvSpPr txBox="1">
            <a:spLocks/>
          </p:cNvSpPr>
          <p:nvPr/>
        </p:nvSpPr>
        <p:spPr>
          <a:xfrm rot="0">
            <a:off x="635" y="4838700"/>
            <a:ext cx="10654665" cy="7391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입력버퍼의 크기와 같음</a:t>
            </a:r>
            <a:endParaRPr lang="ko-KR" altLang="en-US" sz="18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26" name="그림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92845" y="6416040"/>
            <a:ext cx="8844915" cy="459105"/>
          </a:xfrm>
          <a:prstGeom prst="rect"/>
          <a:noFill/>
        </p:spPr>
      </p:pic>
      <p:sp>
        <p:nvSpPr>
          <p:cNvPr id="1227" name="텍스트 상자 77"/>
          <p:cNvSpPr txBox="1">
            <a:spLocks/>
          </p:cNvSpPr>
          <p:nvPr/>
        </p:nvSpPr>
        <p:spPr>
          <a:xfrm rot="0">
            <a:off x="8798560" y="7002780"/>
            <a:ext cx="10654665" cy="19380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i번째 스레드는 모델의 i번째 정점을 계산하므로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해당 정점의 출력버퍼 위치는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vertexStart + dispatchThreadID가 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같은 모델을 사용하는 모든 객체의 애니메이션 변환이 완료된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정점들을 하나의 버퍼에 담게됩니다.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762000" y="978535"/>
            <a:ext cx="16764635" cy="12065"/>
            <a:chOff x="762000" y="978535"/>
            <a:chExt cx="16764635" cy="1206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8535"/>
              <a:ext cx="16765270" cy="12700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902335" y="159385"/>
            <a:ext cx="7966075" cy="7080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애니메이션 인스턴싱 / 그림자 2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graphicFrame>
        <p:nvGraphicFramePr>
          <p:cNvPr id="1213" name="Table 3"/>
          <p:cNvGraphicFramePr>
            <a:graphicFrameLocks noGrp="1"/>
          </p:cNvGraphicFramePr>
          <p:nvPr/>
        </p:nvGraphicFramePr>
        <p:xfrm>
          <a:off x="2148840" y="3464560"/>
          <a:ext cx="50393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705"/>
                <a:gridCol w="1454785"/>
                <a:gridCol w="1496060"/>
                <a:gridCol w="765810"/>
              </a:tblGrid>
              <a:tr h="370840"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Object0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Object1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Object2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...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1214" name="Rect 0"/>
          <p:cNvSpPr txBox="1">
            <a:spLocks/>
          </p:cNvSpPr>
          <p:nvPr/>
        </p:nvSpPr>
        <p:spPr>
          <a:xfrm rot="0">
            <a:off x="2161540" y="3067050"/>
            <a:ext cx="5023485" cy="4006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RW 구조적버퍼(오브젝트의 정점들)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18" name="Rect 0"/>
          <p:cNvSpPr>
            <a:spLocks/>
          </p:cNvSpPr>
          <p:nvPr/>
        </p:nvSpPr>
        <p:spPr>
          <a:xfrm rot="0">
            <a:off x="3471545" y="1579245"/>
            <a:ext cx="2439035" cy="81851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400">
                <a:latin typeface="맑은 고딕" charset="0"/>
                <a:ea typeface="맑은 고딕" charset="0"/>
              </a:rPr>
              <a:t>계산쉐이더</a:t>
            </a:r>
            <a:endParaRPr lang="ko-KR" altLang="en-US" sz="2400">
              <a:latin typeface="맑은 고딕" charset="0"/>
              <a:ea typeface="맑은 고딕" charset="0"/>
            </a:endParaRPr>
          </a:p>
        </p:txBody>
      </p:sp>
      <p:cxnSp>
        <p:nvCxnSpPr>
          <p:cNvPr id="1219" name="도형 78"/>
          <p:cNvCxnSpPr/>
          <p:nvPr/>
        </p:nvCxnSpPr>
        <p:spPr>
          <a:xfrm rot="0" flipH="1">
            <a:off x="4672965" y="2397125"/>
            <a:ext cx="18415" cy="670560"/>
          </a:xfrm>
          <a:prstGeom prst="straightConnector1"/>
          <a:ln w="63500" cap="flat" cmpd="sng">
            <a:solidFill>
              <a:srgbClr val="36B7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0" name="도형 79"/>
          <p:cNvSpPr>
            <a:spLocks/>
          </p:cNvSpPr>
          <p:nvPr/>
        </p:nvSpPr>
        <p:spPr>
          <a:xfrm rot="0">
            <a:off x="675640" y="5613400"/>
            <a:ext cx="2588895" cy="98234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400">
                <a:latin typeface="맑은 고딕" charset="0"/>
                <a:ea typeface="맑은 고딕" charset="0"/>
              </a:rPr>
              <a:t>그림자맵 렌더링</a:t>
            </a:r>
            <a:endParaRPr lang="ko-KR" altLang="en-US" sz="2400"/>
          </a:p>
        </p:txBody>
      </p:sp>
      <p:sp>
        <p:nvSpPr>
          <p:cNvPr id="1221" name="도형 80"/>
          <p:cNvSpPr>
            <a:spLocks/>
          </p:cNvSpPr>
          <p:nvPr/>
        </p:nvSpPr>
        <p:spPr>
          <a:xfrm rot="0">
            <a:off x="5541010" y="5615940"/>
            <a:ext cx="2588895" cy="98234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400">
                <a:latin typeface="맑은 고딕" charset="0"/>
                <a:ea typeface="맑은 고딕" charset="0"/>
              </a:rPr>
              <a:t>오브젝트</a:t>
            </a:r>
            <a:endParaRPr lang="ko-KR" altLang="en-US" sz="2400"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400">
                <a:latin typeface="맑은 고딕" charset="0"/>
                <a:ea typeface="맑은 고딕" charset="0"/>
              </a:rPr>
              <a:t>렌더링</a:t>
            </a:r>
            <a:endParaRPr lang="ko-KR" altLang="en-US" sz="2400"/>
          </a:p>
        </p:txBody>
      </p:sp>
      <p:cxnSp>
        <p:nvCxnSpPr>
          <p:cNvPr id="1222" name="도형 81"/>
          <p:cNvCxnSpPr/>
          <p:nvPr/>
        </p:nvCxnSpPr>
        <p:spPr>
          <a:xfrm rot="0" flipH="1">
            <a:off x="1969770" y="3835400"/>
            <a:ext cx="2699385" cy="1778635"/>
          </a:xfrm>
          <a:prstGeom prst="straightConnector1"/>
          <a:ln w="63500" cap="flat" cmpd="sng">
            <a:solidFill>
              <a:srgbClr val="36B7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3" name="도형 82"/>
          <p:cNvCxnSpPr/>
          <p:nvPr/>
        </p:nvCxnSpPr>
        <p:spPr>
          <a:xfrm rot="0">
            <a:off x="4668520" y="3835400"/>
            <a:ext cx="2167255" cy="1781175"/>
          </a:xfrm>
          <a:prstGeom prst="straightConnector1"/>
          <a:ln w="63500" cap="flat" cmpd="sng">
            <a:solidFill>
              <a:srgbClr val="36B7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4" name="텍스트 상자 83"/>
          <p:cNvSpPr txBox="1">
            <a:spLocks/>
          </p:cNvSpPr>
          <p:nvPr/>
        </p:nvSpPr>
        <p:spPr>
          <a:xfrm rot="0">
            <a:off x="158750" y="6945630"/>
            <a:ext cx="10654665" cy="3413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계산쉐이더에서 출력버퍼로 사용해 애니메이션 업데이트 된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오브젝트 정점들을 계산합니다.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계산쉐이더를 이용한 계산 한번으로 이후에 애니메이션 관련 계산이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필요하지 않습니다.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그림자맵과 오브젝트 렌더링 등에서 입력버퍼로 재사용 할 수 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25" name="그림 8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09860" y="3174365"/>
            <a:ext cx="6870700" cy="1917065"/>
          </a:xfrm>
          <a:prstGeom prst="rect"/>
          <a:noFill/>
        </p:spPr>
      </p:pic>
      <p:pic>
        <p:nvPicPr>
          <p:cNvPr id="1226" name="그림 8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37800" y="1941830"/>
            <a:ext cx="2838450" cy="1126490"/>
          </a:xfrm>
          <a:prstGeom prst="rect"/>
          <a:noFill/>
        </p:spPr>
      </p:pic>
      <p:pic>
        <p:nvPicPr>
          <p:cNvPr id="1227" name="그림 8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325735" y="1390650"/>
            <a:ext cx="5053330" cy="473075"/>
          </a:xfrm>
          <a:prstGeom prst="rect"/>
          <a:noFill/>
        </p:spPr>
      </p:pic>
      <p:sp>
        <p:nvSpPr>
          <p:cNvPr id="1228" name="텍스트 상자 87"/>
          <p:cNvSpPr txBox="1">
            <a:spLocks/>
          </p:cNvSpPr>
          <p:nvPr/>
        </p:nvSpPr>
        <p:spPr>
          <a:xfrm rot="0">
            <a:off x="10346055" y="161290"/>
            <a:ext cx="7966075" cy="7080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인스턴싱 렌더링 코드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sp>
        <p:nvSpPr>
          <p:cNvPr id="1229" name="텍스트 상자 88"/>
          <p:cNvSpPr txBox="1">
            <a:spLocks/>
          </p:cNvSpPr>
          <p:nvPr/>
        </p:nvSpPr>
        <p:spPr>
          <a:xfrm rot="0">
            <a:off x="10316845" y="5194300"/>
            <a:ext cx="10654665" cy="48895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gVertices 버퍼에 인스턴싱 할 모든 정점들이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담겨있습니다.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vertexBufferLen 변수는 인스턴싱 할 모델의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정점개수를 나타냅니다.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모델의 정점 개수, 인스턴싱ID, 정점ID를 이용해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이번 정점쉐이더에서 참조하는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gVertices 버퍼의 인덱스를 구할 수 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이미 계산쉐이더에서 완료된 결과를 출력변수에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전달합니다.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230" name="도형 89"/>
          <p:cNvCxnSpPr>
            <a:stCxn id="1214" idx="3"/>
            <a:endCxn id="1227" idx="1"/>
          </p:cNvCxnSpPr>
          <p:nvPr/>
        </p:nvCxnSpPr>
        <p:spPr>
          <a:xfrm rot="0" flipV="1">
            <a:off x="7184390" y="1626870"/>
            <a:ext cx="3141980" cy="1640840"/>
          </a:xfrm>
          <a:prstGeom prst="straightConnector1"/>
          <a:ln w="63500" cap="flat" cmpd="sng">
            <a:solidFill>
              <a:srgbClr val="36B7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5905" cy="13335"/>
            <a:chOff x="762000" y="9774555"/>
            <a:chExt cx="16765905" cy="1333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5905" cy="1333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5905" cy="13335"/>
            <a:chOff x="762000" y="345440"/>
            <a:chExt cx="16765905" cy="1333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5905" cy="1333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844790"/>
            <a:ext cx="1712087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 txBox="1">
            <a:spLocks/>
          </p:cNvSpPr>
          <p:nvPr/>
        </p:nvSpPr>
        <p:spPr>
          <a:xfrm rot="0">
            <a:off x="153670" y="-31750"/>
            <a:ext cx="476567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Bone Rendering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9" name="그림 9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69530" y="989965"/>
            <a:ext cx="10763885" cy="6506210"/>
          </a:xfrm>
          <a:prstGeom prst="rect"/>
          <a:noFill/>
        </p:spPr>
      </p:pic>
      <p:pic>
        <p:nvPicPr>
          <p:cNvPr id="1148" name="그림 9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4940" y="607060"/>
            <a:ext cx="10773410" cy="6468110"/>
          </a:xfrm>
          <a:prstGeom prst="rect"/>
          <a:noFill/>
        </p:spPr>
      </p:pic>
      <p:sp>
        <p:nvSpPr>
          <p:cNvPr id="1150" name="텍스트 상자 93"/>
          <p:cNvSpPr txBox="1">
            <a:spLocks/>
          </p:cNvSpPr>
          <p:nvPr/>
        </p:nvSpPr>
        <p:spPr>
          <a:xfrm rot="0">
            <a:off x="411480" y="7844790"/>
            <a:ext cx="17120870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애니메이션을 실행할 때 뼈의 움직임을 확인 할 수 있도록 렌더링 한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매 프레임마다 애니메이션에 따라 정점버퍼를 업데이트해 렌더링 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>
            <a:off x="762000" y="755015"/>
            <a:ext cx="16764635" cy="12065"/>
            <a:chOff x="762000" y="755015"/>
            <a:chExt cx="16764635" cy="12065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55015"/>
              <a:ext cx="16765270" cy="12700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774555"/>
            <a:ext cx="16764635" cy="12065"/>
            <a:chOff x="762000" y="9774555"/>
            <a:chExt cx="16764635" cy="12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635" cy="12065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445135" y="-34925"/>
            <a:ext cx="7966710" cy="7080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Bone Rendering</a:t>
            </a:r>
            <a:endParaRPr lang="ko-KR" altLang="en-US" sz="4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cxnSp>
        <p:nvCxnSpPr>
          <p:cNvPr id="1222" name="Rect 0"/>
          <p:cNvCxnSpPr/>
          <p:nvPr/>
        </p:nvCxnSpPr>
        <p:spPr>
          <a:xfrm rot="0">
            <a:off x="11332845" y="2477770"/>
            <a:ext cx="2176780" cy="1270"/>
          </a:xfrm>
          <a:prstGeom prst="straightConnector1"/>
          <a:ln w="63500" cap="flat" cmpd="sng">
            <a:solidFill>
              <a:srgbClr val="36B7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4" name="Rect 0"/>
          <p:cNvSpPr txBox="1">
            <a:spLocks/>
          </p:cNvSpPr>
          <p:nvPr/>
        </p:nvSpPr>
        <p:spPr>
          <a:xfrm rot="0">
            <a:off x="335280" y="3551555"/>
            <a:ext cx="808545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5" name="텍스트 상자 94"/>
          <p:cNvSpPr txBox="1">
            <a:spLocks/>
          </p:cNvSpPr>
          <p:nvPr/>
        </p:nvSpPr>
        <p:spPr>
          <a:xfrm rot="0">
            <a:off x="512445" y="1488440"/>
            <a:ext cx="5608955" cy="101536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Animator</a:t>
            </a:r>
            <a:endParaRPr lang="ko-KR" altLang="en-US" sz="20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Vector&lt;4x4행렬&gt;</a:t>
            </a:r>
            <a:r>
              <a:rPr lang="ko-KR" sz="2000">
                <a:solidFill>
                  <a:srgbClr val="0611F2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toRoots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009900"/>
                </a:solidFill>
                <a:latin typeface="맑은 고딕" charset="0"/>
                <a:ea typeface="맑은 고딕" charset="0"/>
              </a:rPr>
              <a:t>Vector&lt;UINT&gt; parentIndices;</a:t>
            </a:r>
            <a:endParaRPr lang="ko-KR" altLang="en-US" sz="20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6" name="텍스트 상자 95"/>
          <p:cNvSpPr txBox="1">
            <a:spLocks/>
          </p:cNvSpPr>
          <p:nvPr/>
        </p:nvSpPr>
        <p:spPr>
          <a:xfrm rot="0">
            <a:off x="10612755" y="125730"/>
            <a:ext cx="6957695" cy="341630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파란색은 클래스명 / </a:t>
            </a: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검정색은 멤버변수</a:t>
            </a: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 / </a:t>
            </a: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초록색은 멤버함수 입니다.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7" name="도형 96"/>
          <p:cNvSpPr>
            <a:spLocks/>
          </p:cNvSpPr>
          <p:nvPr/>
        </p:nvSpPr>
        <p:spPr>
          <a:xfrm rot="0">
            <a:off x="8898255" y="2970530"/>
            <a:ext cx="208915" cy="20891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28" name="텍스트 상자 97"/>
          <p:cNvSpPr txBox="1">
            <a:spLocks/>
          </p:cNvSpPr>
          <p:nvPr/>
        </p:nvSpPr>
        <p:spPr>
          <a:xfrm rot="0">
            <a:off x="8198485" y="3284855"/>
            <a:ext cx="1299210" cy="83121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Position</a:t>
            </a: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(0,0,0)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9" name="도형 99"/>
          <p:cNvSpPr>
            <a:spLocks/>
          </p:cNvSpPr>
          <p:nvPr/>
        </p:nvSpPr>
        <p:spPr>
          <a:xfrm rot="0">
            <a:off x="10410825" y="2959100"/>
            <a:ext cx="208915" cy="20891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30" name="도형 100"/>
          <p:cNvSpPr>
            <a:spLocks/>
          </p:cNvSpPr>
          <p:nvPr/>
        </p:nvSpPr>
        <p:spPr>
          <a:xfrm rot="0">
            <a:off x="8886825" y="1573530"/>
            <a:ext cx="208915" cy="20891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31" name="도형 101"/>
          <p:cNvSpPr>
            <a:spLocks/>
          </p:cNvSpPr>
          <p:nvPr/>
        </p:nvSpPr>
        <p:spPr>
          <a:xfrm rot="0">
            <a:off x="9702165" y="2297430"/>
            <a:ext cx="208915" cy="208915"/>
          </a:xfrm>
          <a:prstGeom prst="ellips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32" name="텍스트 상자 103"/>
          <p:cNvSpPr txBox="1">
            <a:spLocks/>
          </p:cNvSpPr>
          <p:nvPr/>
        </p:nvSpPr>
        <p:spPr>
          <a:xfrm rot="0">
            <a:off x="10036810" y="3287395"/>
            <a:ext cx="987425" cy="83121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x축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(1,0,0)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33" name="텍스트 상자 104"/>
          <p:cNvSpPr txBox="1">
            <a:spLocks/>
          </p:cNvSpPr>
          <p:nvPr/>
        </p:nvSpPr>
        <p:spPr>
          <a:xfrm rot="0">
            <a:off x="9967595" y="1708150"/>
            <a:ext cx="987425" cy="83121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z축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(0,0,1)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34" name="텍스트 상자 105"/>
          <p:cNvSpPr txBox="1">
            <a:spLocks/>
          </p:cNvSpPr>
          <p:nvPr/>
        </p:nvSpPr>
        <p:spPr>
          <a:xfrm rot="0">
            <a:off x="8512810" y="613410"/>
            <a:ext cx="987425" cy="83121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y축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(0,1,0)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235" name="도형 107"/>
          <p:cNvCxnSpPr/>
          <p:nvPr/>
        </p:nvCxnSpPr>
        <p:spPr>
          <a:xfrm rot="0" flipV="1">
            <a:off x="9105900" y="3063240"/>
            <a:ext cx="1306195" cy="12700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도형 108"/>
          <p:cNvCxnSpPr/>
          <p:nvPr/>
        </p:nvCxnSpPr>
        <p:spPr>
          <a:xfrm rot="0" flipH="1" flipV="1">
            <a:off x="8990965" y="1781175"/>
            <a:ext cx="12700" cy="1190625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7" name="도형 109"/>
          <p:cNvCxnSpPr/>
          <p:nvPr/>
        </p:nvCxnSpPr>
        <p:spPr>
          <a:xfrm rot="0" flipV="1">
            <a:off x="9076055" y="2475230"/>
            <a:ext cx="657225" cy="526415"/>
          </a:xfrm>
          <a:prstGeom prst="straightConnector1"/>
          <a:ln w="9525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5" name="그룹 8"/>
          <p:cNvGrpSpPr/>
          <p:nvPr/>
        </p:nvGrpSpPr>
        <p:grpSpPr>
          <a:xfrm rot="2700000">
            <a:off x="15502255" y="1494790"/>
            <a:ext cx="1565910" cy="1605915"/>
            <a:chOff x="15502255" y="1494790"/>
            <a:chExt cx="1565910" cy="1605915"/>
          </a:xfrm>
        </p:grpSpPr>
        <p:sp>
          <p:nvSpPr>
            <p:cNvPr id="1238" name="도형 1"/>
            <p:cNvSpPr>
              <a:spLocks/>
            </p:cNvSpPr>
            <p:nvPr/>
          </p:nvSpPr>
          <p:spPr>
            <a:xfrm rot="0">
              <a:off x="15513050" y="2891790"/>
              <a:ext cx="208915" cy="208915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39" name="도형 2"/>
            <p:cNvSpPr>
              <a:spLocks/>
            </p:cNvSpPr>
            <p:nvPr/>
          </p:nvSpPr>
          <p:spPr>
            <a:xfrm rot="0">
              <a:off x="16859885" y="2871470"/>
              <a:ext cx="208280" cy="208915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40" name="도형 3"/>
            <p:cNvSpPr>
              <a:spLocks/>
            </p:cNvSpPr>
            <p:nvPr/>
          </p:nvSpPr>
          <p:spPr>
            <a:xfrm rot="0">
              <a:off x="15502255" y="1494790"/>
              <a:ext cx="208915" cy="208280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41" name="도형 4"/>
            <p:cNvSpPr>
              <a:spLocks/>
            </p:cNvSpPr>
            <p:nvPr/>
          </p:nvSpPr>
          <p:spPr>
            <a:xfrm rot="0">
              <a:off x="16317595" y="2218690"/>
              <a:ext cx="208915" cy="208280"/>
            </a:xfrm>
            <a:prstGeom prst="ellips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246" name="텍스트 상자 9"/>
          <p:cNvSpPr txBox="1">
            <a:spLocks/>
          </p:cNvSpPr>
          <p:nvPr/>
        </p:nvSpPr>
        <p:spPr>
          <a:xfrm rot="0">
            <a:off x="16139160" y="653415"/>
            <a:ext cx="428625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y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47" name="텍스트 상자 10"/>
          <p:cNvSpPr txBox="1">
            <a:spLocks/>
          </p:cNvSpPr>
          <p:nvPr/>
        </p:nvSpPr>
        <p:spPr>
          <a:xfrm rot="0">
            <a:off x="16340455" y="3540125"/>
            <a:ext cx="428625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x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48" name="텍스트 상자 11"/>
          <p:cNvSpPr txBox="1">
            <a:spLocks/>
          </p:cNvSpPr>
          <p:nvPr/>
        </p:nvSpPr>
        <p:spPr>
          <a:xfrm rot="0">
            <a:off x="16626205" y="2139315"/>
            <a:ext cx="428625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z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50" name="도형 13"/>
          <p:cNvSpPr>
            <a:spLocks/>
          </p:cNvSpPr>
          <p:nvPr/>
        </p:nvSpPr>
        <p:spPr>
          <a:xfrm rot="2700000">
            <a:off x="14221460" y="2115185"/>
            <a:ext cx="210185" cy="207645"/>
          </a:xfrm>
          <a:prstGeom prst="ellipse"/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52" name="도형 16"/>
          <p:cNvSpPr>
            <a:spLocks/>
          </p:cNvSpPr>
          <p:nvPr/>
        </p:nvSpPr>
        <p:spPr>
          <a:xfrm rot="2700000">
            <a:off x="14237970" y="3226435"/>
            <a:ext cx="210185" cy="207645"/>
          </a:xfrm>
          <a:prstGeom prst="ellipse"/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53" name="텍스트 상자 17"/>
          <p:cNvSpPr txBox="1">
            <a:spLocks/>
          </p:cNvSpPr>
          <p:nvPr/>
        </p:nvSpPr>
        <p:spPr>
          <a:xfrm rot="0">
            <a:off x="13747115" y="2322830"/>
            <a:ext cx="495935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-z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54" name="텍스트 상자 18"/>
          <p:cNvSpPr txBox="1">
            <a:spLocks/>
          </p:cNvSpPr>
          <p:nvPr/>
        </p:nvSpPr>
        <p:spPr>
          <a:xfrm rot="0">
            <a:off x="14430375" y="3470275"/>
            <a:ext cx="495935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-y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56" name="도형 20"/>
          <p:cNvSpPr>
            <a:spLocks/>
          </p:cNvSpPr>
          <p:nvPr/>
        </p:nvSpPr>
        <p:spPr>
          <a:xfrm rot="2700000">
            <a:off x="14126210" y="1105535"/>
            <a:ext cx="210185" cy="207645"/>
          </a:xfrm>
          <a:prstGeom prst="ellipse"/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57" name="텍스트 상자 21"/>
          <p:cNvSpPr txBox="1">
            <a:spLocks/>
          </p:cNvSpPr>
          <p:nvPr/>
        </p:nvSpPr>
        <p:spPr>
          <a:xfrm rot="0">
            <a:off x="13762990" y="1397000"/>
            <a:ext cx="495935" cy="462280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400">
                <a:solidFill>
                  <a:srgbClr val="FF0000"/>
                </a:solidFill>
                <a:latin typeface="맑은 고딕" charset="0"/>
                <a:ea typeface="맑은 고딕" charset="0"/>
              </a:rPr>
              <a:t>-x</a:t>
            </a:r>
            <a:endParaRPr lang="ko-KR" altLang="en-US" sz="2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258" name="도형 22"/>
          <p:cNvCxnSpPr/>
          <p:nvPr/>
        </p:nvCxnSpPr>
        <p:spPr>
          <a:xfrm rot="0">
            <a:off x="16226155" y="1397635"/>
            <a:ext cx="33655" cy="1014730"/>
          </a:xfrm>
          <a:prstGeom prst="line"/>
          <a:ln w="3810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60" name="도형 25"/>
          <p:cNvCxnSpPr>
            <a:stCxn id="1240" idx="4"/>
            <a:endCxn id="1256" idx="6"/>
          </p:cNvCxnSpPr>
          <p:nvPr/>
        </p:nvCxnSpPr>
        <p:spPr>
          <a:xfrm rot="0" flipH="1" flipV="1">
            <a:off x="14305280" y="1283335"/>
            <a:ext cx="1921510" cy="114935"/>
          </a:xfrm>
          <a:prstGeom prst="line"/>
          <a:ln w="3810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59" name="도형 24"/>
          <p:cNvCxnSpPr>
            <a:stCxn id="1240" idx="4"/>
            <a:endCxn id="1239" idx="2"/>
          </p:cNvCxnSpPr>
          <p:nvPr/>
        </p:nvCxnSpPr>
        <p:spPr>
          <a:xfrm rot="0" flipH="1">
            <a:off x="16212820" y="1397635"/>
            <a:ext cx="13970" cy="1787525"/>
          </a:xfrm>
          <a:prstGeom prst="line"/>
          <a:ln w="3810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61" name="도형 26"/>
          <p:cNvCxnSpPr>
            <a:stCxn id="1240" idx="4"/>
            <a:endCxn id="1250" idx="7"/>
          </p:cNvCxnSpPr>
          <p:nvPr/>
        </p:nvCxnSpPr>
        <p:spPr>
          <a:xfrm rot="0" flipH="1">
            <a:off x="14431010" y="1397635"/>
            <a:ext cx="1795780" cy="822960"/>
          </a:xfrm>
          <a:prstGeom prst="line"/>
          <a:ln w="38100" cap="flat" cmpd="sng">
            <a:prstDash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62" name="도형 27"/>
          <p:cNvCxnSpPr>
            <a:endCxn id="1256" idx="6"/>
          </p:cNvCxnSpPr>
          <p:nvPr/>
        </p:nvCxnSpPr>
        <p:spPr>
          <a:xfrm rot="0" flipH="1" flipV="1">
            <a:off x="14305280" y="1283335"/>
            <a:ext cx="1954530" cy="1129030"/>
          </a:xfrm>
          <a:prstGeom prst="line"/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63" name="도형 28"/>
          <p:cNvCxnSpPr>
            <a:stCxn id="1250" idx="7"/>
            <a:endCxn id="1256" idx="6"/>
          </p:cNvCxnSpPr>
          <p:nvPr/>
        </p:nvCxnSpPr>
        <p:spPr>
          <a:xfrm rot="0" flipH="1" flipV="1">
            <a:off x="14305280" y="1283335"/>
            <a:ext cx="126365" cy="937260"/>
          </a:xfrm>
          <a:prstGeom prst="line"/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64" name="도형 29"/>
          <p:cNvCxnSpPr>
            <a:stCxn id="1239" idx="2"/>
            <a:endCxn id="1250" idx="7"/>
          </p:cNvCxnSpPr>
          <p:nvPr/>
        </p:nvCxnSpPr>
        <p:spPr>
          <a:xfrm rot="0" flipH="1" flipV="1">
            <a:off x="14431010" y="2219960"/>
            <a:ext cx="1782445" cy="965200"/>
          </a:xfrm>
          <a:prstGeom prst="line"/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65" name="도형 30"/>
          <p:cNvCxnSpPr>
            <a:endCxn id="1239" idx="2"/>
          </p:cNvCxnSpPr>
          <p:nvPr/>
        </p:nvCxnSpPr>
        <p:spPr>
          <a:xfrm rot="0" flipH="1">
            <a:off x="16212185" y="2411730"/>
            <a:ext cx="47625" cy="773430"/>
          </a:xfrm>
          <a:prstGeom prst="line"/>
          <a:ln w="25400" cap="flat" cmpd="sng">
            <a:prstDash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66" name="도형 31"/>
          <p:cNvCxnSpPr>
            <a:stCxn id="1252" idx="0"/>
            <a:endCxn id="1256" idx="6"/>
          </p:cNvCxnSpPr>
          <p:nvPr/>
        </p:nvCxnSpPr>
        <p:spPr>
          <a:xfrm rot="0" flipH="1" flipV="1">
            <a:off x="14305280" y="1283335"/>
            <a:ext cx="111760" cy="1974215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7" name="도형 32"/>
          <p:cNvCxnSpPr>
            <a:stCxn id="1252" idx="0"/>
            <a:endCxn id="1250" idx="7"/>
          </p:cNvCxnSpPr>
          <p:nvPr/>
        </p:nvCxnSpPr>
        <p:spPr>
          <a:xfrm rot="0" flipV="1">
            <a:off x="14416405" y="2219960"/>
            <a:ext cx="15240" cy="103759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8" name="도형 33"/>
          <p:cNvCxnSpPr>
            <a:stCxn id="1239" idx="2"/>
            <a:endCxn id="1252" idx="0"/>
          </p:cNvCxnSpPr>
          <p:nvPr/>
        </p:nvCxnSpPr>
        <p:spPr>
          <a:xfrm rot="0" flipH="1">
            <a:off x="14416405" y="3184525"/>
            <a:ext cx="1797050" cy="73025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도형 34"/>
          <p:cNvCxnSpPr>
            <a:endCxn id="1252" idx="0"/>
          </p:cNvCxnSpPr>
          <p:nvPr/>
        </p:nvCxnSpPr>
        <p:spPr>
          <a:xfrm rot="0" flipH="1">
            <a:off x="14416405" y="2411730"/>
            <a:ext cx="1843405" cy="84582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0" name="텍스트 상자 61"/>
          <p:cNvSpPr txBox="1">
            <a:spLocks/>
          </p:cNvSpPr>
          <p:nvPr/>
        </p:nvSpPr>
        <p:spPr>
          <a:xfrm rot="0">
            <a:off x="8702040" y="4166870"/>
            <a:ext cx="2406015" cy="5086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7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Local 공간</a:t>
            </a:r>
            <a:endParaRPr lang="ko-KR" altLang="en-US" sz="2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71" name="텍스트 상자 64"/>
          <p:cNvSpPr txBox="1">
            <a:spLocks/>
          </p:cNvSpPr>
          <p:nvPr/>
        </p:nvSpPr>
        <p:spPr>
          <a:xfrm rot="0">
            <a:off x="14360525" y="4191635"/>
            <a:ext cx="2406015" cy="5086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7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Root 공간</a:t>
            </a:r>
            <a:endParaRPr lang="ko-KR" altLang="en-US" sz="27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72" name="텍스트 상자 65"/>
          <p:cNvSpPr txBox="1">
            <a:spLocks/>
          </p:cNvSpPr>
          <p:nvPr/>
        </p:nvSpPr>
        <p:spPr>
          <a:xfrm rot="0">
            <a:off x="11337290" y="1938655"/>
            <a:ext cx="2406015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Root행렬 곱함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73" name="텍스트 상자 66"/>
          <p:cNvSpPr txBox="1">
            <a:spLocks/>
          </p:cNvSpPr>
          <p:nvPr/>
        </p:nvSpPr>
        <p:spPr>
          <a:xfrm rot="0">
            <a:off x="7943850" y="5076190"/>
            <a:ext cx="10455910" cy="37826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Animator에서 이번 프레임에 업데이트 된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toRoot 행렬을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곱해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모든 뼈대를 같은 Root 공간에 위치시켜 렌더링 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Local 공간에서 임의로 설정한 xyz축을 Root 공간으로 변환합니다.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accent1"/>
                </a:solidFill>
                <a:latin typeface="맑은 고딕" charset="0"/>
                <a:ea typeface="맑은 고딕" charset="0"/>
              </a:rPr>
              <a:t>변환된 축의 정점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3개, </a:t>
            </a:r>
            <a:r>
              <a:rPr lang="ko-KR" sz="2400" b="1">
                <a:solidFill>
                  <a:srgbClr val="FFFF00"/>
                </a:solidFill>
                <a:latin typeface="맑은 고딕" charset="0"/>
                <a:ea typeface="맑은 고딕" charset="0"/>
              </a:rPr>
              <a:t>축의 반대방향 정점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3개, </a:t>
            </a:r>
            <a:r>
              <a:rPr lang="ko-KR" sz="2400" b="1">
                <a:solidFill>
                  <a:schemeClr val="accent1"/>
                </a:solidFill>
                <a:latin typeface="맑은 고딕" charset="0"/>
                <a:ea typeface="맑은 고딕" charset="0"/>
              </a:rPr>
              <a:t>변환된 원점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1개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총 7개의 정점을 사용해 크리스탈 모양을 렌더링 해 뼈를 표현합니다.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중간 평면에 사용하는 정점 4개 {x,-x,z,-z}에서 현재 Bone의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lang="ko-KR" sz="24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자식Bone 위치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로 연결해 Bone 사이의 움직임을 표현합니다.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74" name="도형 67"/>
          <p:cNvSpPr>
            <a:spLocks/>
          </p:cNvSpPr>
          <p:nvPr/>
        </p:nvSpPr>
        <p:spPr>
          <a:xfrm rot="2700000">
            <a:off x="13079730" y="3602355"/>
            <a:ext cx="208915" cy="208915"/>
          </a:xfrm>
          <a:prstGeom prst="ellipse"/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75" name="텍스트 상자 69"/>
          <p:cNvSpPr txBox="1">
            <a:spLocks/>
          </p:cNvSpPr>
          <p:nvPr/>
        </p:nvSpPr>
        <p:spPr>
          <a:xfrm rot="0">
            <a:off x="12327255" y="3888105"/>
            <a:ext cx="1666875" cy="7080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2000">
                <a:solidFill>
                  <a:srgbClr val="FF0000"/>
                </a:solidFill>
                <a:latin typeface="맑은 고딕" charset="0"/>
                <a:ea typeface="맑은 고딕" charset="0"/>
              </a:rPr>
              <a:t>자식 Bone의 Position</a:t>
            </a:r>
            <a:endParaRPr lang="ko-KR" altLang="en-US" sz="20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276" name="도형 71"/>
          <p:cNvCxnSpPr>
            <a:stCxn id="1239" idx="2"/>
            <a:endCxn id="1274" idx="0"/>
          </p:cNvCxnSpPr>
          <p:nvPr/>
        </p:nvCxnSpPr>
        <p:spPr>
          <a:xfrm rot="0" flipH="1">
            <a:off x="13257530" y="3184525"/>
            <a:ext cx="2955290" cy="44958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도형 72"/>
          <p:cNvCxnSpPr>
            <a:stCxn id="1250" idx="5"/>
            <a:endCxn id="1274" idx="0"/>
          </p:cNvCxnSpPr>
          <p:nvPr/>
        </p:nvCxnSpPr>
        <p:spPr>
          <a:xfrm rot="0" flipH="1">
            <a:off x="13257530" y="2323465"/>
            <a:ext cx="1070610" cy="131064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8" name="도형 73"/>
          <p:cNvCxnSpPr>
            <a:stCxn id="1256" idx="6"/>
            <a:endCxn id="1274" idx="0"/>
          </p:cNvCxnSpPr>
          <p:nvPr/>
        </p:nvCxnSpPr>
        <p:spPr>
          <a:xfrm rot="0" flipH="1">
            <a:off x="13257530" y="1283335"/>
            <a:ext cx="1048385" cy="235077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9" name="도형 74"/>
          <p:cNvCxnSpPr>
            <a:stCxn id="1241" idx="3"/>
            <a:endCxn id="1274" idx="0"/>
          </p:cNvCxnSpPr>
          <p:nvPr/>
        </p:nvCxnSpPr>
        <p:spPr>
          <a:xfrm rot="0" flipH="1">
            <a:off x="13257530" y="2412365"/>
            <a:ext cx="3002915" cy="122174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0" name="그림 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9270" y="2782570"/>
            <a:ext cx="7139305" cy="1739265"/>
          </a:xfrm>
          <a:prstGeom prst="rect"/>
          <a:noFill/>
        </p:spPr>
      </p:pic>
      <p:sp>
        <p:nvSpPr>
          <p:cNvPr id="1281" name="텍스트 상자 76"/>
          <p:cNvSpPr txBox="1">
            <a:spLocks/>
          </p:cNvSpPr>
          <p:nvPr/>
        </p:nvSpPr>
        <p:spPr>
          <a:xfrm rot="0">
            <a:off x="517525" y="4745355"/>
            <a:ext cx="8085455" cy="3413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모든 뼈를 순회하면서 뼈의 부모를 참조하고,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부모에서 현재 뼈로 연결하도록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인덱스버퍼를 초기화 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각 뼈마다 7개의 정점을 가지고 있기때문에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i번째 뼈의 시작 인덱스 firstIdx = i*7이 되고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[i*7, i*8) 범위의 인덱스로 부모 뼈의 모든 정점에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접근할 수 있습니다.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000" cy="11430"/>
            <a:chOff x="762000" y="345440"/>
            <a:chExt cx="16764000" cy="1143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000" cy="1143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>
            <a:off x="13771245" y="502285"/>
            <a:ext cx="3827780" cy="48895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Octree를 구현 해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각 노드들에 대해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절두체 선별하고  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오브젝트를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렌더링하였습니다.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왼쪽 사진은 랜덤한 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위치에 생성된 1000개의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큐브를 Octree에 넣고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렌더링 한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5" name="그림 4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7010" y="612140"/>
            <a:ext cx="13456920" cy="8581390"/>
          </a:xfrm>
          <a:prstGeom prst="rect"/>
          <a:noFill/>
        </p:spPr>
      </p:pic>
      <p:sp>
        <p:nvSpPr>
          <p:cNvPr id="1146" name="텍스트 상자 3"/>
          <p:cNvSpPr txBox="1">
            <a:spLocks/>
          </p:cNvSpPr>
          <p:nvPr/>
        </p:nvSpPr>
        <p:spPr>
          <a:xfrm rot="0">
            <a:off x="153670" y="-31750"/>
            <a:ext cx="228663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Octree</a:t>
            </a:r>
            <a:endParaRPr lang="ko-KR" altLang="en-US" sz="30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000" cy="11430"/>
            <a:chOff x="762000" y="345440"/>
            <a:chExt cx="16764000" cy="1143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000" cy="1143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13771245" y="502285"/>
            <a:ext cx="4281805" cy="525843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일반 Octree가 아닌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느슨한 Octree를 이용해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렌더링 한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큰 오브젝트가 Octree의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자식노드에 들어가지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못하는 상황을 개선하기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위해 구현하였습니다.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마찬가지로 랜덤한 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위치에 생성된 1000개의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큐브에 대해 수행하였습니다.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5" name="그림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2880" y="361950"/>
            <a:ext cx="13630910" cy="9045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000" cy="11430"/>
            <a:chOff x="762000" y="345440"/>
            <a:chExt cx="16764000" cy="1143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000" cy="1143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595630" y="7556500"/>
            <a:ext cx="8147050" cy="19380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옥트리의 노드를 재귀적으로 탐색합니다.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현재 노드의 자식노드가 있다면 자식노드에 대해 현재  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오브젝트가 들어 갈 수 있는지 검사한 뒤, true라면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 자식노드를 탐색합니다.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9" name="Rect 0"/>
          <p:cNvSpPr txBox="1">
            <a:spLocks/>
          </p:cNvSpPr>
          <p:nvPr/>
        </p:nvSpPr>
        <p:spPr>
          <a:xfrm rot="0">
            <a:off x="414020" y="265430"/>
            <a:ext cx="1711769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Octree 구현 코드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50" name="그림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3090" y="934720"/>
            <a:ext cx="7900670" cy="6325870"/>
          </a:xfrm>
          <a:prstGeom prst="rect"/>
          <a:noFill/>
        </p:spPr>
      </p:pic>
      <p:pic>
        <p:nvPicPr>
          <p:cNvPr id="1151" name="그림 5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53170" y="492125"/>
            <a:ext cx="8562340" cy="7419975"/>
          </a:xfrm>
          <a:prstGeom prst="rect"/>
          <a:noFill/>
        </p:spPr>
      </p:pic>
      <p:sp>
        <p:nvSpPr>
          <p:cNvPr id="1152" name="텍스트 상자 53"/>
          <p:cNvSpPr txBox="1">
            <a:spLocks/>
          </p:cNvSpPr>
          <p:nvPr/>
        </p:nvSpPr>
        <p:spPr>
          <a:xfrm rot="0">
            <a:off x="9137015" y="8074660"/>
            <a:ext cx="8147050" cy="1569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자식노드가 없다면 자식노드를 생성 후 검사,탐색합니다.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어떤 자식노드에도 오브젝트가 들어갈 수 없다면 현재 노드에 오브젝트를 추가하고 반환합니다.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762000" y="762000"/>
            <a:ext cx="16762730" cy="10160"/>
            <a:chOff x="762000" y="762000"/>
            <a:chExt cx="16762730" cy="1016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2730" cy="10160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514205"/>
            <a:ext cx="16762730" cy="10160"/>
            <a:chOff x="762000" y="9514205"/>
            <a:chExt cx="16762730" cy="1016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514205"/>
              <a:ext cx="16762730" cy="1016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762000"/>
            <a:ext cx="16762730" cy="10160"/>
            <a:chOff x="762000" y="762000"/>
            <a:chExt cx="16762730" cy="1016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2730" cy="10160"/>
            </a:xfrm>
            <a:prstGeom prst="rect"/>
            <a:noFill/>
          </p:spPr>
        </p:pic>
      </p:grpSp>
      <p:sp>
        <p:nvSpPr>
          <p:cNvPr id="1138" name="Rect 0"/>
          <p:cNvSpPr txBox="1">
            <a:spLocks/>
          </p:cNvSpPr>
          <p:nvPr/>
        </p:nvSpPr>
        <p:spPr>
          <a:xfrm rot="0">
            <a:off x="462280" y="816610"/>
            <a:ext cx="3326130" cy="3841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19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중점적으로 생각했던 부분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139" name="Rect 0"/>
          <p:cNvSpPr txBox="1">
            <a:spLocks/>
          </p:cNvSpPr>
          <p:nvPr/>
        </p:nvSpPr>
        <p:spPr>
          <a:xfrm rot="0">
            <a:off x="473710" y="1202055"/>
            <a:ext cx="6343650" cy="14471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Object는 Component의 포인터만을 가지고 있고, 실제 Component는 Manager에서 벡터컨테이너로 관리해 Cache Hit를 높혔습니다.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1" name="그림 12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64820" y="2577465"/>
            <a:ext cx="9470390" cy="4863465"/>
          </a:xfrm>
          <a:prstGeom prst="rect"/>
          <a:noFill/>
        </p:spPr>
      </p:pic>
      <p:pic>
        <p:nvPicPr>
          <p:cNvPr id="1142" name="그림 12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913745" y="1013460"/>
            <a:ext cx="6378575" cy="5415915"/>
          </a:xfrm>
          <a:prstGeom prst="rect"/>
          <a:noFill/>
        </p:spPr>
      </p:pic>
      <p:sp>
        <p:nvSpPr>
          <p:cNvPr id="1143" name="텍스트 상자 124"/>
          <p:cNvSpPr txBox="1">
            <a:spLocks/>
          </p:cNvSpPr>
          <p:nvPr/>
        </p:nvSpPr>
        <p:spPr>
          <a:xfrm rot="0">
            <a:off x="10922635" y="6630670"/>
            <a:ext cx="6992620" cy="14471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Component Manager는 각 컴포넌트를 vector로 관리합니다.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각 컴포넌트마다 활성화된 컴포넌트의 개수를 가지고 있습니다. 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4" name="텍스트 상자 125"/>
          <p:cNvSpPr txBox="1">
            <a:spLocks/>
          </p:cNvSpPr>
          <p:nvPr/>
        </p:nvSpPr>
        <p:spPr>
          <a:xfrm rot="0">
            <a:off x="450850" y="7608570"/>
            <a:ext cx="9579610" cy="14471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Component를 활성화 시키는 함수입니다.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활성화된 컴포넌트의 개수보다 인덱스가 작으면 활성화입니다.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항상 앞쪽에 활성화된 컴포넌트를 모아두고,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2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렌더링이나 업데이트시 활성화된 앞쪽만 동작합니다.</a:t>
            </a:r>
            <a:endParaRPr lang="ko-KR" altLang="en-US" sz="22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000" cy="11430"/>
            <a:chOff x="762000" y="345440"/>
            <a:chExt cx="16764000" cy="1143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000" cy="1143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595870"/>
            <a:ext cx="17117060" cy="12001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Light 컴포넌트에서 LightType을 Point, Spot Light로 변경 할 수 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조명의 방향, 범위 등 세부설정이 가능합니다.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좌측 사진은 Point Light, 우측 사진은 Spot Light를 사용한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5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535" y="595630"/>
            <a:ext cx="18164810" cy="6906260"/>
          </a:xfrm>
          <a:prstGeom prst="rect"/>
          <a:noFill/>
        </p:spPr>
      </p:pic>
      <p:pic>
        <p:nvPicPr>
          <p:cNvPr id="1146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46"/>
          <a:stretch>
            <a:fillRect/>
          </a:stretch>
        </p:blipFill>
        <p:spPr>
          <a:xfrm rot="0">
            <a:off x="6638290" y="2355850"/>
            <a:ext cx="8131175" cy="5234940"/>
          </a:xfrm>
          <a:prstGeom prst="rect"/>
          <a:noFill/>
        </p:spPr>
      </p:pic>
      <p:sp>
        <p:nvSpPr>
          <p:cNvPr id="1147" name="도형 9"/>
          <p:cNvSpPr>
            <a:spLocks/>
          </p:cNvSpPr>
          <p:nvPr/>
        </p:nvSpPr>
        <p:spPr>
          <a:xfrm rot="1980000">
            <a:off x="12718415" y="6400800"/>
            <a:ext cx="984250" cy="361315"/>
          </a:xfrm>
          <a:prstGeom prst="lef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159" name="그룹 23"/>
          <p:cNvGrpSpPr/>
          <p:nvPr/>
        </p:nvGrpSpPr>
        <p:grpSpPr>
          <a:xfrm rot="0">
            <a:off x="13531215" y="6650355"/>
            <a:ext cx="922020" cy="876300"/>
            <a:chOff x="13531215" y="6650355"/>
            <a:chExt cx="922020" cy="876300"/>
          </a:xfrm>
          <a:solidFill>
            <a:srgbClr val="FFFF00"/>
          </a:solidFill>
        </p:grpSpPr>
        <p:sp>
          <p:nvSpPr>
            <p:cNvPr id="1148" name="도형 10"/>
            <p:cNvSpPr>
              <a:spLocks/>
            </p:cNvSpPr>
            <p:nvPr/>
          </p:nvSpPr>
          <p:spPr>
            <a:xfrm rot="0">
              <a:off x="13799185" y="6913880"/>
              <a:ext cx="402590" cy="388620"/>
            </a:xfrm>
            <a:prstGeom prst="ellipse"/>
            <a:grpFill/>
            <a:ln w="25400" cap="flat" cmpd="sng">
              <a:solidFill>
                <a:srgbClr val="FFFF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149" name="도형 11"/>
            <p:cNvCxnSpPr/>
            <p:nvPr/>
          </p:nvCxnSpPr>
          <p:spPr>
            <a:xfrm rot="0">
              <a:off x="13979525" y="6650355"/>
              <a:ext cx="21590" cy="264160"/>
            </a:xfrm>
            <a:prstGeom prst="line"/>
            <a:grpFill/>
            <a:ln w="9525" cap="flat" cmpd="sng">
              <a:solidFill>
                <a:srgbClr val="FFFF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도형 14"/>
            <p:cNvCxnSpPr>
              <a:stCxn id="1148" idx="4"/>
            </p:cNvCxnSpPr>
            <p:nvPr/>
          </p:nvCxnSpPr>
          <p:spPr>
            <a:xfrm rot="0">
              <a:off x="14000480" y="7301865"/>
              <a:ext cx="24130" cy="224790"/>
            </a:xfrm>
            <a:prstGeom prst="line"/>
            <a:grpFill/>
            <a:ln w="9525" cap="flat" cmpd="sng">
              <a:solidFill>
                <a:srgbClr val="FFFF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도형 17"/>
            <p:cNvCxnSpPr>
              <a:endCxn id="1148" idx="7"/>
            </p:cNvCxnSpPr>
            <p:nvPr/>
          </p:nvCxnSpPr>
          <p:spPr>
            <a:xfrm rot="0" flipH="1">
              <a:off x="14142720" y="6784975"/>
              <a:ext cx="219710" cy="186690"/>
            </a:xfrm>
            <a:prstGeom prst="line"/>
            <a:grpFill/>
            <a:ln w="9525" cap="flat" cmpd="sng">
              <a:solidFill>
                <a:srgbClr val="FFFF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도형 18"/>
            <p:cNvCxnSpPr>
              <a:stCxn id="1148" idx="5"/>
            </p:cNvCxnSpPr>
            <p:nvPr/>
          </p:nvCxnSpPr>
          <p:spPr>
            <a:xfrm rot="0">
              <a:off x="14142720" y="7245350"/>
              <a:ext cx="193675" cy="149860"/>
            </a:xfrm>
            <a:prstGeom prst="line"/>
            <a:grpFill/>
            <a:ln w="9525" cap="flat" cmpd="sng">
              <a:solidFill>
                <a:srgbClr val="FFFF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도형 19"/>
            <p:cNvCxnSpPr>
              <a:stCxn id="1147" idx="3"/>
              <a:endCxn id="1148" idx="1"/>
            </p:cNvCxnSpPr>
            <p:nvPr/>
          </p:nvCxnSpPr>
          <p:spPr>
            <a:xfrm rot="0">
              <a:off x="13623290" y="6849110"/>
              <a:ext cx="235585" cy="122555"/>
            </a:xfrm>
            <a:prstGeom prst="line"/>
            <a:grpFill/>
            <a:ln w="9525" cap="flat" cmpd="sng">
              <a:solidFill>
                <a:srgbClr val="FFFF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도형 20"/>
            <p:cNvCxnSpPr>
              <a:endCxn id="1148" idx="3"/>
            </p:cNvCxnSpPr>
            <p:nvPr/>
          </p:nvCxnSpPr>
          <p:spPr>
            <a:xfrm rot="0" flipV="1">
              <a:off x="13661390" y="7245350"/>
              <a:ext cx="197485" cy="111125"/>
            </a:xfrm>
            <a:prstGeom prst="line"/>
            <a:grpFill/>
            <a:ln w="9525" cap="flat" cmpd="sng">
              <a:solidFill>
                <a:srgbClr val="FFFF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도형 21"/>
            <p:cNvCxnSpPr>
              <a:endCxn id="1148" idx="6"/>
            </p:cNvCxnSpPr>
            <p:nvPr/>
          </p:nvCxnSpPr>
          <p:spPr>
            <a:xfrm rot="0" flipH="1" flipV="1">
              <a:off x="14201140" y="7108190"/>
              <a:ext cx="252095" cy="27940"/>
            </a:xfrm>
            <a:prstGeom prst="line"/>
            <a:grpFill/>
            <a:ln w="9525" cap="flat" cmpd="sng">
              <a:solidFill>
                <a:srgbClr val="FFFF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도형 22"/>
            <p:cNvCxnSpPr/>
            <p:nvPr/>
          </p:nvCxnSpPr>
          <p:spPr>
            <a:xfrm rot="0">
              <a:off x="13531215" y="7096125"/>
              <a:ext cx="268605" cy="12700"/>
            </a:xfrm>
            <a:prstGeom prst="line"/>
            <a:grpFill/>
            <a:ln w="9525" cap="flat" cmpd="sng">
              <a:solidFill>
                <a:srgbClr val="FFFF00">
                  <a:alpha val="100000"/>
                </a:srgb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0" name="텍스트 상자 18"/>
          <p:cNvSpPr txBox="1">
            <a:spLocks/>
          </p:cNvSpPr>
          <p:nvPr/>
        </p:nvSpPr>
        <p:spPr>
          <a:xfrm rot="0">
            <a:off x="153670" y="-31750"/>
            <a:ext cx="581469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Point Light, Spot Light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3365" cy="10795"/>
            <a:chOff x="762000" y="9774555"/>
            <a:chExt cx="16763365" cy="1079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3365" cy="1079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3365" cy="10795"/>
            <a:chOff x="762000" y="345440"/>
            <a:chExt cx="16763365" cy="1079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3365" cy="1079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595870"/>
            <a:ext cx="17116425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텍스쳐 파일을 불러와 Diffuse Map을 변경 할 수 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명령패턴을 이용해 실행되며 Accelrator 단축키 설정을 이용해 Ctrl+z를 누르면 명령취소가 되게 구현했습니다.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4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05" y="470535"/>
            <a:ext cx="18174335" cy="6963410"/>
          </a:xfrm>
          <a:prstGeom prst="rect"/>
          <a:noFill/>
        </p:spPr>
      </p:pic>
      <p:pic>
        <p:nvPicPr>
          <p:cNvPr id="114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17615" y="-138430"/>
            <a:ext cx="4705350" cy="1815465"/>
          </a:xfrm>
          <a:prstGeom prst="rect"/>
          <a:noFill/>
        </p:spPr>
      </p:pic>
      <p:sp>
        <p:nvSpPr>
          <p:cNvPr id="1147" name="도형 10"/>
          <p:cNvSpPr>
            <a:spLocks/>
          </p:cNvSpPr>
          <p:nvPr/>
        </p:nvSpPr>
        <p:spPr>
          <a:xfrm rot="0">
            <a:off x="17539970" y="3837940"/>
            <a:ext cx="388620" cy="416560"/>
          </a:xfrm>
          <a:custGeom>
            <a:gdLst>
              <a:gd fmla="*/ 589 w 612" name="TX0"/>
              <a:gd fmla="*/ 589 h 656" name="TY0"/>
              <a:gd fmla="*/ 567 w 612" name="TX1"/>
              <a:gd fmla="*/ 589 h 656" name="TY1"/>
              <a:gd fmla="*/ 545 w 612" name="TX2"/>
              <a:gd fmla="*/ 589 h 656" name="TY2"/>
              <a:gd fmla="*/ 502 w 612" name="TX3"/>
              <a:gd fmla="*/ 589 h 656" name="TY3"/>
              <a:gd fmla="*/ 458 w 612" name="TX4"/>
              <a:gd fmla="*/ 589 h 656" name="TY4"/>
              <a:gd fmla="*/ 414 w 612" name="TX5"/>
              <a:gd fmla="*/ 589 h 656" name="TY5"/>
              <a:gd fmla="*/ 371 w 612" name="TX6"/>
              <a:gd fmla="*/ 589 h 656" name="TY6"/>
              <a:gd fmla="*/ 327 w 612" name="TX7"/>
              <a:gd fmla="*/ 589 h 656" name="TY7"/>
              <a:gd fmla="*/ 283 w 612" name="TX8"/>
              <a:gd fmla="*/ 589 h 656" name="TY8"/>
              <a:gd fmla="*/ 240 w 612" name="TX9"/>
              <a:gd fmla="*/ 589 h 656" name="TY9"/>
              <a:gd fmla="*/ 196 w 612" name="TX10"/>
              <a:gd fmla="*/ 567 h 656" name="TY10"/>
              <a:gd fmla="*/ 153 w 612" name="TX11"/>
              <a:gd fmla="*/ 546 h 656" name="TY11"/>
              <a:gd fmla="*/ 109 w 612" name="TX12"/>
              <a:gd fmla="*/ 524 h 656" name="TY12"/>
              <a:gd fmla="*/ 65 w 612" name="TX13"/>
              <a:gd fmla="*/ 480 h 656" name="TY13"/>
              <a:gd fmla="*/ 43 w 612" name="TX14"/>
              <a:gd fmla="*/ 436 h 656" name="TY14"/>
              <a:gd fmla="*/ 22 w 612" name="TX15"/>
              <a:gd fmla="*/ 393 h 656" name="TY15"/>
              <a:gd fmla="*/ 0 w 612" name="TX16"/>
              <a:gd fmla="*/ 349 h 656" name="TY16"/>
              <a:gd fmla="*/ 0 w 612" name="TX17"/>
              <a:gd fmla="*/ 306 h 656" name="TY17"/>
              <a:gd fmla="*/ 0 w 612" name="TX18"/>
              <a:gd fmla="*/ 262 h 656" name="TY18"/>
              <a:gd fmla="*/ 0 w 612" name="TX19"/>
              <a:gd fmla="*/ 218 h 656" name="TY19"/>
              <a:gd fmla="*/ 0 w 612" name="TX20"/>
              <a:gd fmla="*/ 175 h 656" name="TY20"/>
              <a:gd fmla="*/ 0 w 612" name="TX21"/>
              <a:gd fmla="*/ 109 h 656" name="TY21"/>
              <a:gd fmla="*/ 22 w 612" name="TX22"/>
              <a:gd fmla="*/ 66 h 656" name="TY22"/>
              <a:gd fmla="*/ 22 w 612" name="TX23"/>
              <a:gd fmla="*/ 22 h 656" name="TY23"/>
              <a:gd fmla="*/ 65 w 612" name="TX24"/>
              <a:gd fmla="*/ 0 h 656" name="TY24"/>
              <a:gd fmla="*/ 109 w 612" name="TX25"/>
              <a:gd fmla="*/ 0 h 656" name="TY25"/>
              <a:gd fmla="*/ 153 w 612" name="TX26"/>
              <a:gd fmla="*/ 0 h 656" name="TY26"/>
              <a:gd fmla="*/ 196 w 612" name="TX27"/>
              <a:gd fmla="*/ 0 h 656" name="TY27"/>
              <a:gd fmla="*/ 240 w 612" name="TX28"/>
              <a:gd fmla="*/ 0 h 656" name="TY28"/>
              <a:gd fmla="*/ 283 w 612" name="TX29"/>
              <a:gd fmla="*/ 0 h 656" name="TY29"/>
              <a:gd fmla="*/ 327 w 612" name="TX30"/>
              <a:gd fmla="*/ 0 h 656" name="TY30"/>
              <a:gd fmla="*/ 393 w 612" name="TX31"/>
              <a:gd fmla="*/ 22 h 656" name="TY31"/>
              <a:gd fmla="*/ 436 w 612" name="TX32"/>
              <a:gd fmla="*/ 44 h 656" name="TY32"/>
              <a:gd fmla="*/ 458 w 612" name="TX33"/>
              <a:gd fmla="*/ 66 h 656" name="TY33"/>
              <a:gd fmla="*/ 480 w 612" name="TX34"/>
              <a:gd fmla="*/ 109 h 656" name="TY34"/>
              <a:gd fmla="*/ 523 w 612" name="TX35"/>
              <a:gd fmla="*/ 153 h 656" name="TY35"/>
              <a:gd fmla="*/ 545 w 612" name="TX36"/>
              <a:gd fmla="*/ 196 h 656" name="TY36"/>
              <a:gd fmla="*/ 567 w 612" name="TX37"/>
              <a:gd fmla="*/ 240 h 656" name="TY37"/>
              <a:gd fmla="*/ 589 w 612" name="TX38"/>
              <a:gd fmla="*/ 284 h 656" name="TY38"/>
              <a:gd fmla="*/ 611 w 612" name="TX39"/>
              <a:gd fmla="*/ 327 h 656" name="TY39"/>
              <a:gd fmla="*/ 611 w 612" name="TX40"/>
              <a:gd fmla="*/ 371 h 656" name="TY40"/>
              <a:gd fmla="*/ 611 w 612" name="TX41"/>
              <a:gd fmla="*/ 415 h 656" name="TY41"/>
              <a:gd fmla="*/ 611 w 612" name="TX42"/>
              <a:gd fmla="*/ 458 h 656" name="TY42"/>
              <a:gd fmla="*/ 611 w 612" name="TX43"/>
              <a:gd fmla="*/ 502 h 656" name="TY43"/>
              <a:gd fmla="*/ 611 w 612" name="TX44"/>
              <a:gd fmla="*/ 546 h 656" name="TY44"/>
              <a:gd fmla="*/ 611 w 612" name="TX45"/>
              <a:gd fmla="*/ 589 h 656" name="TY45"/>
              <a:gd fmla="*/ 589 w 612" name="TX46"/>
              <a:gd fmla="*/ 611 h 656" name="TY46"/>
              <a:gd fmla="*/ 567 w 612" name="TX47"/>
              <a:gd fmla="*/ 633 h 656" name="TY47"/>
              <a:gd fmla="*/ 545 w 612" name="TX48"/>
              <a:gd fmla="*/ 633 h 656" name="TY48"/>
              <a:gd fmla="*/ 545 w 612" name="TX49"/>
              <a:gd fmla="*/ 655 h 656" name="TY49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</a:cxnLst>
            <a:rect l="l" t="t" r="r" b="b"/>
            <a:pathLst>
              <a:path w="612" h="656">
                <a:moveTo>
                  <a:pt x="589" y="589"/>
                </a:moveTo>
                <a:cubicBezTo>
                  <a:pt x="589" y="589"/>
                  <a:pt x="567" y="589"/>
                  <a:pt x="567" y="589"/>
                </a:cubicBezTo>
                <a:cubicBezTo>
                  <a:pt x="567" y="589"/>
                  <a:pt x="545" y="589"/>
                  <a:pt x="545" y="589"/>
                </a:cubicBezTo>
                <a:cubicBezTo>
                  <a:pt x="523" y="589"/>
                  <a:pt x="502" y="589"/>
                  <a:pt x="502" y="589"/>
                </a:cubicBezTo>
                <a:cubicBezTo>
                  <a:pt x="480" y="589"/>
                  <a:pt x="458" y="589"/>
                  <a:pt x="458" y="589"/>
                </a:cubicBezTo>
                <a:cubicBezTo>
                  <a:pt x="436" y="589"/>
                  <a:pt x="414" y="589"/>
                  <a:pt x="414" y="589"/>
                </a:cubicBezTo>
                <a:cubicBezTo>
                  <a:pt x="393" y="589"/>
                  <a:pt x="371" y="589"/>
                  <a:pt x="371" y="589"/>
                </a:cubicBezTo>
                <a:cubicBezTo>
                  <a:pt x="349" y="589"/>
                  <a:pt x="327" y="589"/>
                  <a:pt x="327" y="589"/>
                </a:cubicBezTo>
                <a:cubicBezTo>
                  <a:pt x="305" y="589"/>
                  <a:pt x="283" y="589"/>
                  <a:pt x="283" y="589"/>
                </a:cubicBezTo>
                <a:cubicBezTo>
                  <a:pt x="262" y="589"/>
                  <a:pt x="240" y="589"/>
                  <a:pt x="240" y="589"/>
                </a:cubicBezTo>
                <a:cubicBezTo>
                  <a:pt x="218" y="589"/>
                  <a:pt x="196" y="567"/>
                  <a:pt x="196" y="567"/>
                </a:cubicBezTo>
                <a:cubicBezTo>
                  <a:pt x="174" y="567"/>
                  <a:pt x="153" y="546"/>
                  <a:pt x="153" y="546"/>
                </a:cubicBezTo>
                <a:cubicBezTo>
                  <a:pt x="131" y="546"/>
                  <a:pt x="109" y="524"/>
                  <a:pt x="109" y="524"/>
                </a:cubicBezTo>
                <a:cubicBezTo>
                  <a:pt x="87" y="502"/>
                  <a:pt x="65" y="480"/>
                  <a:pt x="65" y="480"/>
                </a:cubicBezTo>
                <a:cubicBezTo>
                  <a:pt x="65" y="458"/>
                  <a:pt x="43" y="436"/>
                  <a:pt x="43" y="436"/>
                </a:cubicBezTo>
                <a:cubicBezTo>
                  <a:pt x="43" y="415"/>
                  <a:pt x="22" y="393"/>
                  <a:pt x="22" y="393"/>
                </a:cubicBezTo>
                <a:cubicBezTo>
                  <a:pt x="22" y="371"/>
                  <a:pt x="0" y="349"/>
                  <a:pt x="0" y="349"/>
                </a:cubicBezTo>
                <a:cubicBezTo>
                  <a:pt x="0" y="327"/>
                  <a:pt x="0" y="306"/>
                  <a:pt x="0" y="306"/>
                </a:cubicBezTo>
                <a:cubicBezTo>
                  <a:pt x="0" y="284"/>
                  <a:pt x="0" y="262"/>
                  <a:pt x="0" y="262"/>
                </a:cubicBezTo>
                <a:cubicBezTo>
                  <a:pt x="0" y="240"/>
                  <a:pt x="0" y="218"/>
                  <a:pt x="0" y="218"/>
                </a:cubicBezTo>
                <a:cubicBezTo>
                  <a:pt x="0" y="196"/>
                  <a:pt x="0" y="175"/>
                  <a:pt x="0" y="175"/>
                </a:cubicBezTo>
                <a:cubicBezTo>
                  <a:pt x="0" y="153"/>
                  <a:pt x="0" y="131"/>
                  <a:pt x="0" y="109"/>
                </a:cubicBezTo>
                <a:cubicBezTo>
                  <a:pt x="0" y="87"/>
                  <a:pt x="22" y="66"/>
                  <a:pt x="22" y="66"/>
                </a:cubicBezTo>
                <a:cubicBezTo>
                  <a:pt x="22" y="44"/>
                  <a:pt x="22" y="22"/>
                  <a:pt x="22" y="22"/>
                </a:cubicBezTo>
                <a:cubicBezTo>
                  <a:pt x="22" y="0"/>
                  <a:pt x="43" y="0"/>
                  <a:pt x="65" y="0"/>
                </a:cubicBezTo>
                <a:cubicBezTo>
                  <a:pt x="65" y="0"/>
                  <a:pt x="87" y="0"/>
                  <a:pt x="109" y="0"/>
                </a:cubicBezTo>
                <a:cubicBezTo>
                  <a:pt x="109" y="0"/>
                  <a:pt x="131" y="0"/>
                  <a:pt x="153" y="0"/>
                </a:cubicBezTo>
                <a:cubicBezTo>
                  <a:pt x="153" y="0"/>
                  <a:pt x="174" y="0"/>
                  <a:pt x="196" y="0"/>
                </a:cubicBezTo>
                <a:cubicBezTo>
                  <a:pt x="196" y="0"/>
                  <a:pt x="218" y="0"/>
                  <a:pt x="240" y="0"/>
                </a:cubicBezTo>
                <a:cubicBezTo>
                  <a:pt x="240" y="0"/>
                  <a:pt x="262" y="0"/>
                  <a:pt x="283" y="0"/>
                </a:cubicBezTo>
                <a:cubicBezTo>
                  <a:pt x="283" y="0"/>
                  <a:pt x="305" y="0"/>
                  <a:pt x="327" y="0"/>
                </a:cubicBezTo>
                <a:cubicBezTo>
                  <a:pt x="349" y="0"/>
                  <a:pt x="371" y="22"/>
                  <a:pt x="393" y="22"/>
                </a:cubicBezTo>
                <a:cubicBezTo>
                  <a:pt x="393" y="22"/>
                  <a:pt x="414" y="44"/>
                  <a:pt x="436" y="44"/>
                </a:cubicBezTo>
                <a:cubicBezTo>
                  <a:pt x="436" y="44"/>
                  <a:pt x="458" y="66"/>
                  <a:pt x="458" y="66"/>
                </a:cubicBezTo>
                <a:cubicBezTo>
                  <a:pt x="458" y="66"/>
                  <a:pt x="480" y="87"/>
                  <a:pt x="480" y="109"/>
                </a:cubicBezTo>
                <a:cubicBezTo>
                  <a:pt x="480" y="109"/>
                  <a:pt x="502" y="131"/>
                  <a:pt x="523" y="153"/>
                </a:cubicBezTo>
                <a:cubicBezTo>
                  <a:pt x="523" y="153"/>
                  <a:pt x="545" y="175"/>
                  <a:pt x="545" y="196"/>
                </a:cubicBezTo>
                <a:cubicBezTo>
                  <a:pt x="545" y="196"/>
                  <a:pt x="567" y="218"/>
                  <a:pt x="567" y="240"/>
                </a:cubicBezTo>
                <a:cubicBezTo>
                  <a:pt x="567" y="240"/>
                  <a:pt x="589" y="262"/>
                  <a:pt x="589" y="284"/>
                </a:cubicBezTo>
                <a:cubicBezTo>
                  <a:pt x="589" y="284"/>
                  <a:pt x="611" y="306"/>
                  <a:pt x="611" y="327"/>
                </a:cubicBezTo>
                <a:cubicBezTo>
                  <a:pt x="611" y="327"/>
                  <a:pt x="611" y="349"/>
                  <a:pt x="611" y="371"/>
                </a:cubicBezTo>
                <a:cubicBezTo>
                  <a:pt x="611" y="371"/>
                  <a:pt x="611" y="393"/>
                  <a:pt x="611" y="415"/>
                </a:cubicBezTo>
                <a:cubicBezTo>
                  <a:pt x="611" y="415"/>
                  <a:pt x="611" y="436"/>
                  <a:pt x="611" y="458"/>
                </a:cubicBezTo>
                <a:cubicBezTo>
                  <a:pt x="611" y="458"/>
                  <a:pt x="611" y="480"/>
                  <a:pt x="611" y="502"/>
                </a:cubicBezTo>
                <a:cubicBezTo>
                  <a:pt x="611" y="502"/>
                  <a:pt x="611" y="524"/>
                  <a:pt x="611" y="546"/>
                </a:cubicBezTo>
                <a:cubicBezTo>
                  <a:pt x="611" y="546"/>
                  <a:pt x="611" y="567"/>
                  <a:pt x="611" y="589"/>
                </a:cubicBezTo>
                <a:cubicBezTo>
                  <a:pt x="611" y="589"/>
                  <a:pt x="589" y="611"/>
                  <a:pt x="589" y="611"/>
                </a:cubicBezTo>
                <a:cubicBezTo>
                  <a:pt x="589" y="611"/>
                  <a:pt x="567" y="633"/>
                  <a:pt x="567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45" y="633"/>
                  <a:pt x="545" y="655"/>
                  <a:pt x="545" y="655"/>
                </a:cubicBezTo>
              </a:path>
            </a:pathLst>
          </a:cu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48" name="텍스트 상자 19"/>
          <p:cNvSpPr txBox="1">
            <a:spLocks/>
          </p:cNvSpPr>
          <p:nvPr/>
        </p:nvSpPr>
        <p:spPr>
          <a:xfrm rot="0">
            <a:off x="153670" y="-31750"/>
            <a:ext cx="2870200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텍스쳐 적용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3365" cy="10795"/>
            <a:chOff x="762000" y="9774555"/>
            <a:chExt cx="16763365" cy="1079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3365" cy="10795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3365" cy="10795"/>
            <a:chOff x="762000" y="345440"/>
            <a:chExt cx="16763365" cy="10795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3365" cy="10795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>
            <a:off x="411480" y="7595870"/>
            <a:ext cx="1711706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하나의 Mesh는 여러개의 Material로 구성될 수 있고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각각의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Material별로 Diffuse Map을 변경 할 수 있습니다. 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도형 19"/>
          <p:cNvSpPr>
            <a:spLocks/>
          </p:cNvSpPr>
          <p:nvPr/>
        </p:nvSpPr>
        <p:spPr>
          <a:xfrm rot="0">
            <a:off x="14727555" y="2120265"/>
            <a:ext cx="1219835" cy="568960"/>
          </a:xfrm>
          <a:prstGeom prst="ellipse"/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140" y="589915"/>
            <a:ext cx="18183860" cy="6953885"/>
          </a:xfrm>
          <a:prstGeom prst="rect"/>
          <a:noFill/>
        </p:spPr>
      </p:pic>
      <p:sp>
        <p:nvSpPr>
          <p:cNvPr id="1148" name="텍스트 상자 20"/>
          <p:cNvSpPr txBox="1">
            <a:spLocks/>
          </p:cNvSpPr>
          <p:nvPr/>
        </p:nvSpPr>
        <p:spPr>
          <a:xfrm rot="0">
            <a:off x="153670" y="-31750"/>
            <a:ext cx="5257165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Material 개별 텍스쳐 적용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roup 5"/>
          <p:cNvGrpSpPr/>
          <p:nvPr/>
        </p:nvGrpSpPr>
        <p:grpSpPr>
          <a:xfrm rot="0">
            <a:off x="762000" y="762000"/>
            <a:ext cx="16762730" cy="10160"/>
            <a:chOff x="762000" y="762000"/>
            <a:chExt cx="16762730" cy="10160"/>
          </a:xfrm>
        </p:grpSpPr>
        <p:pic>
          <p:nvPicPr>
            <p:cNvPr id="3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2730" cy="10160"/>
            </a:xfrm>
            <a:prstGeom prst="rect"/>
            <a:noFill/>
          </p:spPr>
        </p:pic>
      </p:grpSp>
      <p:grpSp>
        <p:nvGrpSpPr>
          <p:cNvPr id="1002" name="Group 5"/>
          <p:cNvGrpSpPr/>
          <p:nvPr/>
        </p:nvGrpSpPr>
        <p:grpSpPr>
          <a:xfrm rot="0">
            <a:off x="762000" y="9514205"/>
            <a:ext cx="16762730" cy="10160"/>
            <a:chOff x="762000" y="9514205"/>
            <a:chExt cx="16762730" cy="1016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514205"/>
              <a:ext cx="16762730" cy="1016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762000"/>
            <a:ext cx="16762730" cy="10160"/>
            <a:chOff x="762000" y="762000"/>
            <a:chExt cx="16762730" cy="1016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762000"/>
              <a:ext cx="16762730" cy="10160"/>
            </a:xfrm>
            <a:prstGeom prst="rect"/>
            <a:noFill/>
          </p:spPr>
        </p:pic>
      </p:grpSp>
      <p:sp>
        <p:nvSpPr>
          <p:cNvPr id="138" name="Rect 0"/>
          <p:cNvSpPr txBox="1">
            <a:spLocks/>
          </p:cNvSpPr>
          <p:nvPr/>
        </p:nvSpPr>
        <p:spPr>
          <a:xfrm rot="0">
            <a:off x="676275" y="-19685"/>
            <a:ext cx="3326765" cy="784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5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렌더링 구조</a:t>
            </a:r>
            <a:endParaRPr lang="ko-KR" altLang="en-US" sz="45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sp>
        <p:nvSpPr>
          <p:cNvPr id="1046" name="Rect 0"/>
          <p:cNvSpPr txBox="1">
            <a:spLocks/>
          </p:cNvSpPr>
          <p:nvPr/>
        </p:nvSpPr>
        <p:spPr>
          <a:xfrm rot="0">
            <a:off x="6038215" y="1782445"/>
            <a:ext cx="2341245" cy="8324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Scene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Render()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Update()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7" name="Rect 0"/>
          <p:cNvSpPr txBox="1">
            <a:spLocks/>
          </p:cNvSpPr>
          <p:nvPr/>
        </p:nvSpPr>
        <p:spPr>
          <a:xfrm rot="0">
            <a:off x="10303510" y="3517900"/>
            <a:ext cx="2587625" cy="8324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ObjectManager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Game</a:t>
            </a: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Object[]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CreateGameObject()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8" name="Rect 0"/>
          <p:cNvSpPr txBox="1">
            <a:spLocks/>
          </p:cNvSpPr>
          <p:nvPr/>
        </p:nvSpPr>
        <p:spPr>
          <a:xfrm rot="0">
            <a:off x="10656570" y="6073775"/>
            <a:ext cx="1878965" cy="83248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Mesh Manager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Mesh[]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CreateMesh()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0" name="Rect 0"/>
          <p:cNvSpPr txBox="1">
            <a:spLocks/>
          </p:cNvSpPr>
          <p:nvPr/>
        </p:nvSpPr>
        <p:spPr>
          <a:xfrm rot="0">
            <a:off x="6029325" y="3517900"/>
            <a:ext cx="2355850" cy="157162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Component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Manager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Component[]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CreateComponent()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Render()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Update()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51" name="Rect 0"/>
          <p:cNvSpPr txBox="1">
            <a:spLocks/>
          </p:cNvSpPr>
          <p:nvPr/>
        </p:nvSpPr>
        <p:spPr>
          <a:xfrm rot="0">
            <a:off x="10662920" y="7804785"/>
            <a:ext cx="1857375" cy="58610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AssimpLoader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LoadData()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80" name="Rect 0"/>
          <p:cNvSpPr txBox="1">
            <a:spLocks/>
          </p:cNvSpPr>
          <p:nvPr/>
        </p:nvSpPr>
        <p:spPr>
          <a:xfrm rot="0">
            <a:off x="14684375" y="3799840"/>
            <a:ext cx="2587625" cy="132524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GameObject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Transform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Component*[]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GetComponent&lt;T&gt;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AddComponent()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81" name="Rect 0"/>
          <p:cNvSpPr txBox="1">
            <a:spLocks/>
          </p:cNvSpPr>
          <p:nvPr/>
        </p:nvSpPr>
        <p:spPr>
          <a:xfrm rot="0">
            <a:off x="14676120" y="1939290"/>
            <a:ext cx="2587625" cy="107886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Object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Name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Object* parent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Object*[] childs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82" name="Rect 0"/>
          <p:cNvSpPr txBox="1">
            <a:spLocks/>
          </p:cNvSpPr>
          <p:nvPr/>
        </p:nvSpPr>
        <p:spPr>
          <a:xfrm rot="0">
            <a:off x="14696440" y="5673725"/>
            <a:ext cx="2587625" cy="107886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Component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Id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Virtual FixedUpdate() = 0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Virtual Update() = 0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85" name="Rect 0"/>
          <p:cNvSpPr txBox="1">
            <a:spLocks/>
          </p:cNvSpPr>
          <p:nvPr/>
        </p:nvSpPr>
        <p:spPr>
          <a:xfrm rot="0">
            <a:off x="14741525" y="7520940"/>
            <a:ext cx="2521585" cy="132524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Renderer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Mesh*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Material[]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Effect*[]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Draw()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88" name="Rect 0"/>
          <p:cNvCxnSpPr>
            <a:stCxn id="1085" idx="0"/>
            <a:endCxn id="1082" idx="2"/>
          </p:cNvCxnSpPr>
          <p:nvPr/>
        </p:nvCxnSpPr>
        <p:spPr>
          <a:xfrm rot="0" flipH="1" flipV="1">
            <a:off x="15989935" y="6751955"/>
            <a:ext cx="12700" cy="769620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9" name="Rect 0"/>
          <p:cNvSpPr txBox="1">
            <a:spLocks/>
          </p:cNvSpPr>
          <p:nvPr/>
        </p:nvSpPr>
        <p:spPr>
          <a:xfrm rot="0">
            <a:off x="15991205" y="6890385"/>
            <a:ext cx="6432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상속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15" name="도형 75"/>
          <p:cNvCxnSpPr/>
          <p:nvPr/>
        </p:nvCxnSpPr>
        <p:spPr>
          <a:xfrm rot="0" flipH="1">
            <a:off x="7206615" y="2614295"/>
            <a:ext cx="2540" cy="904240"/>
          </a:xfrm>
          <a:prstGeom prst="straightConnector1"/>
          <a:ln w="31750" cap="flat" cmpd="sng"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6" name="텍스트 상자 77"/>
          <p:cNvSpPr txBox="1">
            <a:spLocks/>
          </p:cNvSpPr>
          <p:nvPr/>
        </p:nvSpPr>
        <p:spPr>
          <a:xfrm rot="0">
            <a:off x="7266940" y="2773045"/>
            <a:ext cx="2531110" cy="5226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컴포넌트 매니저의</a:t>
            </a:r>
            <a:endParaRPr lang="ko-KR" altLang="en-US" sz="1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Render 함수를 호출합니다.</a:t>
            </a:r>
            <a:endParaRPr lang="ko-KR" altLang="en-US" sz="1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sp>
        <p:nvSpPr>
          <p:cNvPr id="1117" name="텍스트 상자 78"/>
          <p:cNvSpPr txBox="1">
            <a:spLocks/>
          </p:cNvSpPr>
          <p:nvPr/>
        </p:nvSpPr>
        <p:spPr>
          <a:xfrm rot="0">
            <a:off x="6015355" y="6074410"/>
            <a:ext cx="2371090" cy="58610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Renderer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Draw()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18" name="도형 79"/>
          <p:cNvCxnSpPr/>
          <p:nvPr/>
        </p:nvCxnSpPr>
        <p:spPr>
          <a:xfrm rot="0" flipH="1">
            <a:off x="7200900" y="5088890"/>
            <a:ext cx="6350" cy="986155"/>
          </a:xfrm>
          <a:prstGeom prst="straightConnector1"/>
          <a:ln w="31750" cap="flat" cmpd="sng"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9" name="텍스트 상자 81"/>
          <p:cNvSpPr txBox="1">
            <a:spLocks/>
          </p:cNvSpPr>
          <p:nvPr/>
        </p:nvSpPr>
        <p:spPr>
          <a:xfrm rot="0">
            <a:off x="7282815" y="5247640"/>
            <a:ext cx="2531110" cy="5226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모든 Renderer에 대해</a:t>
            </a: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/>
            </a:r>
            <a:b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</a:b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Draw 함수를 호출합니다.</a:t>
            </a:r>
            <a:endParaRPr lang="ko-KR" altLang="en-US" sz="1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sp>
        <p:nvSpPr>
          <p:cNvPr id="1120" name="텍스트 상자 84"/>
          <p:cNvSpPr txBox="1">
            <a:spLocks/>
          </p:cNvSpPr>
          <p:nvPr/>
        </p:nvSpPr>
        <p:spPr>
          <a:xfrm>
            <a:off x="6017260" y="7807325"/>
            <a:ext cx="2371725" cy="586105"/>
          </a:xfrm>
          <a:prstGeom prst="rect"/>
          <a:ln w="44450" cap="flat" cmpd="sng">
            <a:solidFill>
              <a:srgbClr val="8064A2">
                <a:alpha val="100000"/>
              </a:srgbClr>
            </a:solidFill>
            <a:prstDash val="solid"/>
            <a:rou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Mesh</a:t>
            </a:r>
            <a:endParaRPr lang="ko-KR" altLang="en-US" sz="160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rtl="0" algn="ctr" defTabSz="914400" eaLnBrk="1" latinLnBrk="1" hangingPunct="1">
              <a:buFontTx/>
              <a:buNone/>
            </a:pP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Draw()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21" name="도형 85"/>
          <p:cNvCxnSpPr/>
          <p:nvPr/>
        </p:nvCxnSpPr>
        <p:spPr>
          <a:xfrm rot="0">
            <a:off x="7200900" y="6659880"/>
            <a:ext cx="2540" cy="1148080"/>
          </a:xfrm>
          <a:prstGeom prst="straightConnector1"/>
          <a:ln w="31750" cap="flat" cmpd="sng">
            <a:solidFill>
              <a:srgbClr val="4D81C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2" name="텍스트 상자 86"/>
          <p:cNvSpPr txBox="1">
            <a:spLocks/>
          </p:cNvSpPr>
          <p:nvPr/>
        </p:nvSpPr>
        <p:spPr>
          <a:xfrm rot="0">
            <a:off x="7242810" y="6828155"/>
            <a:ext cx="2531110" cy="7378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하나의 모델은 여러개의 메쉬로 이루어져 있으므로 모든 메쉬를 Draw 합니다.</a:t>
            </a:r>
            <a:endParaRPr lang="ko-KR" altLang="en-US" sz="1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cxnSp>
        <p:nvCxnSpPr>
          <p:cNvPr id="1123" name="도형 87"/>
          <p:cNvCxnSpPr/>
          <p:nvPr/>
        </p:nvCxnSpPr>
        <p:spPr>
          <a:xfrm rot="0" flipH="1">
            <a:off x="11595735" y="4349750"/>
            <a:ext cx="1905" cy="1724660"/>
          </a:xfrm>
          <a:prstGeom prst="straightConnector1"/>
          <a:ln w="31750" cap="flat" cmpd="sng">
            <a:solidFill>
              <a:srgbClr val="4D81C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4" name="텍스트 상자 88"/>
          <p:cNvSpPr txBox="1">
            <a:spLocks/>
          </p:cNvSpPr>
          <p:nvPr/>
        </p:nvSpPr>
        <p:spPr>
          <a:xfrm rot="0">
            <a:off x="11622405" y="5207000"/>
            <a:ext cx="2531110" cy="5226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Renderer에 필요한</a:t>
            </a:r>
            <a:endParaRPr lang="ko-KR" altLang="en-US" sz="1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Mesh를 생성합니다.</a:t>
            </a:r>
            <a:endParaRPr lang="ko-KR" altLang="en-US" sz="1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cxnSp>
        <p:nvCxnSpPr>
          <p:cNvPr id="1125" name="도형 89"/>
          <p:cNvCxnSpPr/>
          <p:nvPr/>
        </p:nvCxnSpPr>
        <p:spPr>
          <a:xfrm rot="0" flipH="1">
            <a:off x="11591290" y="6905625"/>
            <a:ext cx="5080" cy="899795"/>
          </a:xfrm>
          <a:prstGeom prst="straightConnector1"/>
          <a:ln w="31750" cap="flat" cmpd="sng">
            <a:solidFill>
              <a:srgbClr val="4D81C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" name="텍스트 상자 90"/>
          <p:cNvSpPr txBox="1">
            <a:spLocks/>
          </p:cNvSpPr>
          <p:nvPr/>
        </p:nvSpPr>
        <p:spPr>
          <a:xfrm rot="0">
            <a:off x="11639550" y="6940550"/>
            <a:ext cx="2531110" cy="73787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Assimp 라이브러리를 사용</a:t>
            </a:r>
            <a:endParaRPr lang="ko-KR" altLang="en-US" sz="1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모델 파일의 데이터를 Mesh에 적재합니다.</a:t>
            </a:r>
            <a:endParaRPr lang="ko-KR" altLang="en-US" sz="1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cxnSp>
        <p:nvCxnSpPr>
          <p:cNvPr id="1127" name="도형 91"/>
          <p:cNvCxnSpPr/>
          <p:nvPr/>
        </p:nvCxnSpPr>
        <p:spPr>
          <a:xfrm rot="0" flipH="1">
            <a:off x="8384540" y="3933825"/>
            <a:ext cx="1919605" cy="15875"/>
          </a:xfrm>
          <a:prstGeom prst="straightConnector1"/>
          <a:ln w="31750" cap="flat" cmpd="sng">
            <a:solidFill>
              <a:srgbClr val="4D81C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" name="텍스트 상자 92"/>
          <p:cNvSpPr txBox="1">
            <a:spLocks/>
          </p:cNvSpPr>
          <p:nvPr/>
        </p:nvSpPr>
        <p:spPr>
          <a:xfrm rot="0">
            <a:off x="8382635" y="3989705"/>
            <a:ext cx="2531110" cy="9531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Renderer를 생성하고</a:t>
            </a:r>
            <a:endParaRPr lang="ko-KR" altLang="en-US" sz="1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컨테이너에 저장.</a:t>
            </a:r>
            <a:endParaRPr lang="ko-KR" altLang="en-US" sz="1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  <a:p>
            <a:pPr marL="0" indent="0" latinLnBrk="0">
              <a:buFontTx/>
              <a:buNone/>
            </a:pPr>
            <a:r>
              <a:rPr lang="ko-KR" sz="1400" b="1">
                <a:solidFill>
                  <a:srgbClr val="FFFFFF"/>
                </a:solidFill>
                <a:latin typeface="SpoqaHanSans-Regular" charset="0"/>
                <a:ea typeface="SpoqaHanSans-Regular" charset="0"/>
                <a:cs typeface="SpoqaHanSans-Regular" charset="0"/>
              </a:rPr>
              <a:t>생성한 Renderer를 반환합니다.</a:t>
            </a:r>
            <a:endParaRPr lang="ko-KR" altLang="en-US" sz="1400" b="1">
              <a:solidFill>
                <a:srgbClr val="FFFFFF"/>
              </a:solidFill>
              <a:latin typeface="SpoqaHanSans-Regular" charset="0"/>
              <a:ea typeface="SpoqaHanSans-Regular" charset="0"/>
              <a:cs typeface="SpoqaHanSans-Regular" charset="0"/>
            </a:endParaRPr>
          </a:p>
        </p:txBody>
      </p:sp>
      <p:sp>
        <p:nvSpPr>
          <p:cNvPr id="1129" name="텍스트 상자 93"/>
          <p:cNvSpPr txBox="1">
            <a:spLocks/>
          </p:cNvSpPr>
          <p:nvPr/>
        </p:nvSpPr>
        <p:spPr>
          <a:xfrm rot="0">
            <a:off x="10299700" y="2894965"/>
            <a:ext cx="3326130" cy="5537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30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오브젝트 생성</a:t>
            </a:r>
            <a:endParaRPr lang="ko-KR" altLang="en-US" sz="30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cxnSp>
        <p:nvCxnSpPr>
          <p:cNvPr id="1130" name="도형 94"/>
          <p:cNvCxnSpPr>
            <a:stCxn id="1080" idx="0"/>
          </p:cNvCxnSpPr>
          <p:nvPr/>
        </p:nvCxnSpPr>
        <p:spPr>
          <a:xfrm rot="0" flipH="1" flipV="1">
            <a:off x="15969615" y="3017520"/>
            <a:ext cx="8890" cy="782955"/>
          </a:xfrm>
          <a:prstGeom prst="straightConnector1"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1" name="텍스트 상자 95"/>
          <p:cNvSpPr txBox="1">
            <a:spLocks/>
          </p:cNvSpPr>
          <p:nvPr/>
        </p:nvSpPr>
        <p:spPr>
          <a:xfrm rot="0">
            <a:off x="15979775" y="3220720"/>
            <a:ext cx="64325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상속</a:t>
            </a:r>
            <a:endParaRPr lang="ko-KR" altLang="en-US" sz="1800" b="1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2" name="텍스트 상자 96"/>
          <p:cNvSpPr txBox="1">
            <a:spLocks/>
          </p:cNvSpPr>
          <p:nvPr/>
        </p:nvSpPr>
        <p:spPr>
          <a:xfrm rot="0">
            <a:off x="14257655" y="842010"/>
            <a:ext cx="3326130" cy="78422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4500">
                <a:solidFill>
                  <a:srgbClr val="FFFFFF"/>
                </a:solidFill>
                <a:latin typeface="SpoqaHanSans-Bold" charset="0"/>
                <a:ea typeface="SpoqaHanSans-Bold" charset="0"/>
                <a:cs typeface="SpoqaHanSans-Bold" charset="0"/>
              </a:rPr>
              <a:t>주요 클래스</a:t>
            </a:r>
            <a:endParaRPr lang="ko-KR" altLang="en-US" sz="4500">
              <a:solidFill>
                <a:srgbClr val="FFFFFF"/>
              </a:solidFill>
              <a:latin typeface="SpoqaHanSans-Bold" charset="0"/>
              <a:ea typeface="SpoqaHanSans-Bold" charset="0"/>
              <a:cs typeface="SpoqaHanSans-Bold" charset="0"/>
            </a:endParaRPr>
          </a:p>
        </p:txBody>
      </p:sp>
      <p:cxnSp>
        <p:nvCxnSpPr>
          <p:cNvPr id="1133" name="도형 97"/>
          <p:cNvCxnSpPr/>
          <p:nvPr/>
        </p:nvCxnSpPr>
        <p:spPr>
          <a:xfrm rot="0">
            <a:off x="14063345" y="887095"/>
            <a:ext cx="635" cy="846582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4" name="텍스트 상자 99"/>
          <p:cNvSpPr txBox="1">
            <a:spLocks/>
          </p:cNvSpPr>
          <p:nvPr/>
        </p:nvSpPr>
        <p:spPr>
          <a:xfrm rot="0">
            <a:off x="10570845" y="291465"/>
            <a:ext cx="6956425" cy="340360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파란색은 클래스명 / </a:t>
            </a: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검정색은 멤버변수</a:t>
            </a:r>
            <a:r>
              <a:rPr lang="ko-KR" sz="1600">
                <a:solidFill>
                  <a:srgbClr val="0611F2"/>
                </a:solidFill>
                <a:latin typeface="맑은 고딕" charset="0"/>
                <a:ea typeface="맑은 고딕" charset="0"/>
              </a:rPr>
              <a:t> / </a:t>
            </a:r>
            <a:r>
              <a:rPr lang="ko-KR" sz="1600">
                <a:solidFill>
                  <a:srgbClr val="009900"/>
                </a:solidFill>
                <a:latin typeface="맑은 고딕" charset="0"/>
                <a:ea typeface="맑은 고딕" charset="0"/>
              </a:rPr>
              <a:t>초록색은 멤버함수 입니다.</a:t>
            </a:r>
            <a:endParaRPr lang="ko-KR" altLang="en-US" sz="1600">
              <a:solidFill>
                <a:srgbClr val="0099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35" name="도형 103"/>
          <p:cNvCxnSpPr/>
          <p:nvPr/>
        </p:nvCxnSpPr>
        <p:spPr>
          <a:xfrm rot="0">
            <a:off x="5434965" y="917575"/>
            <a:ext cx="635" cy="846582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6" name="텍스트 상자 104"/>
          <p:cNvSpPr txBox="1">
            <a:spLocks/>
          </p:cNvSpPr>
          <p:nvPr/>
        </p:nvSpPr>
        <p:spPr>
          <a:xfrm rot="0">
            <a:off x="471170" y="1332230"/>
            <a:ext cx="4697095" cy="50590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9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1. 기본적인 렌더링, 업데이트와 같은 게임로직은 Scene 클래스에서 이루어집니다.</a:t>
            </a:r>
            <a:endParaRPr lang="ko-KR" altLang="en-US" sz="19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9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9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2. Scene에 있는 오브젝트들을 렌더링, 업데이트 합니다.</a:t>
            </a:r>
            <a:endParaRPr lang="ko-KR" altLang="en-US" sz="19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9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9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3. 오브젝트는 컴포넌트의 집합으로 이루어집니다.</a:t>
            </a:r>
            <a:endParaRPr lang="ko-KR" altLang="en-US" sz="19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9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9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4. 컴포넌트 매니저에서 모든 컴포넌트를 관리합니다.</a:t>
            </a:r>
            <a:endParaRPr lang="ko-KR" altLang="en-US" sz="19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9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9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5. 컴포넌트 매니저의 모든 컴포넌트를 업데이트, 렌더링 합니다.</a:t>
            </a:r>
            <a:endParaRPr lang="ko-KR" altLang="en-US" sz="19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9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9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37" name="텍스트 상자 108"/>
          <p:cNvSpPr txBox="1">
            <a:spLocks/>
          </p:cNvSpPr>
          <p:nvPr/>
        </p:nvSpPr>
        <p:spPr>
          <a:xfrm rot="0">
            <a:off x="487680" y="870585"/>
            <a:ext cx="3326130" cy="3841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sz="19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프로그램 설명</a:t>
            </a:r>
            <a:endParaRPr lang="ko-KR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 5"/>
          <p:cNvGrpSpPr/>
          <p:nvPr/>
        </p:nvGrpSpPr>
        <p:grpSpPr>
          <a:xfrm rot="0">
            <a:off x="762000" y="9774555"/>
            <a:ext cx="16764000" cy="11430"/>
            <a:chOff x="762000" y="9774555"/>
            <a:chExt cx="16764000" cy="11430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9774555"/>
              <a:ext cx="16764000" cy="11430"/>
            </a:xfrm>
            <a:prstGeom prst="rect"/>
            <a:noFill/>
          </p:spPr>
        </p:pic>
      </p:grpSp>
      <p:grpSp>
        <p:nvGrpSpPr>
          <p:cNvPr id="1003" name="Group 5"/>
          <p:cNvGrpSpPr/>
          <p:nvPr/>
        </p:nvGrpSpPr>
        <p:grpSpPr>
          <a:xfrm rot="0">
            <a:off x="762000" y="345440"/>
            <a:ext cx="16764000" cy="11430"/>
            <a:chOff x="762000" y="345440"/>
            <a:chExt cx="16764000" cy="11430"/>
          </a:xfrm>
        </p:grpSpPr>
        <p:pic>
          <p:nvPicPr>
            <p:cNvPr id="9" name="Picture 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0">
              <a:off x="762000" y="345440"/>
              <a:ext cx="16764000" cy="11430"/>
            </a:xfrm>
            <a:prstGeom prst="rect"/>
            <a:noFill/>
          </p:spPr>
        </p:pic>
      </p:grpSp>
      <p:sp>
        <p:nvSpPr>
          <p:cNvPr id="1144" name="Rect 0"/>
          <p:cNvSpPr txBox="1">
            <a:spLocks/>
          </p:cNvSpPr>
          <p:nvPr/>
        </p:nvSpPr>
        <p:spPr>
          <a:xfrm rot="0">
            <a:off x="411480" y="7595870"/>
            <a:ext cx="17117695" cy="19380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하드웨어 인스턴싱을 적용해 같은 메쉬를 사용하는 오브젝트를 한번의 그리기 호출로 렌더링하도록 하였습니다.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텍스쳐배열을 사용해 각 오브젝트, 각 메테리얼마다 다른 텍스쳐를 적용할 수 있습니다.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왼쪽사진은 3개의 텍스쳐를 사용해 3개의 오브젝트(6개의 메테리얼)에 조합해 적용한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2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 오른쪽사진은 인스턴싱버퍼에 위치,색상 데이터를 추가해 각기 다른 색상으로 렌더링 한 모습입니다.</a:t>
            </a:r>
            <a:endParaRPr lang="ko-KR" altLang="en-US" sz="2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6" name="Rect 0"/>
          <p:cNvSpPr>
            <a:spLocks/>
          </p:cNvSpPr>
          <p:nvPr/>
        </p:nvSpPr>
        <p:spPr>
          <a:xfrm rot="0">
            <a:off x="14727555" y="2120265"/>
            <a:ext cx="1220470" cy="569595"/>
          </a:xfrm>
          <a:prstGeom prst="ellipse"/>
          <a:noFill/>
          <a:ln w="22225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47" name="그림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83"/>
          <a:stretch>
            <a:fillRect/>
          </a:stretch>
        </p:blipFill>
        <p:spPr>
          <a:xfrm rot="0">
            <a:off x="90805" y="638175"/>
            <a:ext cx="10079990" cy="7027545"/>
          </a:xfrm>
          <a:prstGeom prst="rect"/>
          <a:noFill/>
        </p:spPr>
      </p:pic>
      <p:pic>
        <p:nvPicPr>
          <p:cNvPr id="1148" name="그림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09355" y="715010"/>
            <a:ext cx="9403080" cy="6887845"/>
          </a:xfrm>
          <a:prstGeom prst="rect"/>
          <a:noFill/>
        </p:spPr>
      </p:pic>
      <p:pic>
        <p:nvPicPr>
          <p:cNvPr id="1149" name="그림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62" b="96243"/>
          <a:stretch>
            <a:fillRect/>
          </a:stretch>
        </p:blipFill>
        <p:spPr>
          <a:xfrm rot="0">
            <a:off x="839470" y="841375"/>
            <a:ext cx="3743325" cy="293370"/>
          </a:xfrm>
          <a:prstGeom prst="rect"/>
          <a:noFill/>
        </p:spPr>
      </p:pic>
      <p:sp>
        <p:nvSpPr>
          <p:cNvPr id="1150" name="도형 6"/>
          <p:cNvSpPr>
            <a:spLocks/>
          </p:cNvSpPr>
          <p:nvPr/>
        </p:nvSpPr>
        <p:spPr>
          <a:xfrm rot="0">
            <a:off x="1903095" y="809625"/>
            <a:ext cx="817880" cy="285750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51" name="도형 9"/>
          <p:cNvSpPr>
            <a:spLocks/>
          </p:cNvSpPr>
          <p:nvPr/>
        </p:nvSpPr>
        <p:spPr>
          <a:xfrm rot="0">
            <a:off x="186690" y="618490"/>
            <a:ext cx="818515" cy="286385"/>
          </a:xfrm>
          <a:prstGeom prst="ellipse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152" name="도형 10"/>
          <p:cNvCxnSpPr>
            <a:stCxn id="1150" idx="1"/>
            <a:endCxn id="1151" idx="5"/>
          </p:cNvCxnSpPr>
          <p:nvPr/>
        </p:nvCxnSpPr>
        <p:spPr>
          <a:xfrm rot="0" flipH="1">
            <a:off x="884555" y="851535"/>
            <a:ext cx="1139190" cy="11430"/>
          </a:xfrm>
          <a:prstGeom prst="straightConnector1"/>
          <a:ln w="25400" cap="flat" cmpd="sng">
            <a:solidFill>
              <a:srgbClr val="FF0000">
                <a:alpha val="100000"/>
              </a:srgbClr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3" name="텍스트 상자 17"/>
          <p:cNvSpPr txBox="1">
            <a:spLocks/>
          </p:cNvSpPr>
          <p:nvPr/>
        </p:nvSpPr>
        <p:spPr>
          <a:xfrm rot="0">
            <a:off x="1191260" y="1094740"/>
            <a:ext cx="272986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600">
                <a:solidFill>
                  <a:srgbClr val="FF0000"/>
                </a:solidFill>
                <a:latin typeface="맑은 고딕" charset="0"/>
                <a:ea typeface="맑은 고딕" charset="0"/>
              </a:rPr>
              <a:t>인스턴싱 미적용 프레임</a:t>
            </a:r>
            <a:endParaRPr lang="ko-KR" altLang="en-US" sz="16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55" name="텍스트 상자 21"/>
          <p:cNvSpPr txBox="1">
            <a:spLocks/>
          </p:cNvSpPr>
          <p:nvPr/>
        </p:nvSpPr>
        <p:spPr>
          <a:xfrm rot="0">
            <a:off x="153670" y="-31750"/>
            <a:ext cx="2286000" cy="647065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ko-KR" sz="36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30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인스턴싱</a:t>
            </a:r>
            <a:endParaRPr lang="ko-KR" altLang="en-US" sz="36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officegen</Company>
  <DocSecurity>0</DocSecurity>
  <HyperlinksChanged>false</HyperlinksChanged>
  <Lines>0</Lines>
  <LinksUpToDate>false</LinksUpToDate>
  <Pages>47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officegen</dc:creator>
  <cp:lastModifiedBy>answk426</cp:lastModifiedBy>
  <cp:version>9.102.76.43786</cp:version>
  <dcterms:modified xsi:type="dcterms:W3CDTF">2021-10-26T00:59:06Z</dcterms:modified>
</cp:coreProperties>
</file>